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98" r:id="rId2"/>
    <p:sldId id="415" r:id="rId3"/>
    <p:sldId id="417" r:id="rId4"/>
    <p:sldId id="367" r:id="rId5"/>
    <p:sldId id="356" r:id="rId6"/>
    <p:sldId id="357" r:id="rId7"/>
    <p:sldId id="355" r:id="rId8"/>
    <p:sldId id="335" r:id="rId9"/>
    <p:sldId id="380" r:id="rId10"/>
    <p:sldId id="381" r:id="rId11"/>
    <p:sldId id="382" r:id="rId12"/>
    <p:sldId id="383" r:id="rId13"/>
    <p:sldId id="384" r:id="rId14"/>
    <p:sldId id="409" r:id="rId15"/>
    <p:sldId id="411" r:id="rId16"/>
    <p:sldId id="412" r:id="rId17"/>
    <p:sldId id="385" r:id="rId18"/>
    <p:sldId id="388" r:id="rId19"/>
    <p:sldId id="389" r:id="rId20"/>
    <p:sldId id="390" r:id="rId21"/>
    <p:sldId id="399" r:id="rId22"/>
    <p:sldId id="400" r:id="rId23"/>
    <p:sldId id="418" r:id="rId24"/>
    <p:sldId id="401" r:id="rId25"/>
  </p:sldIdLst>
  <p:sldSz cx="9144000" cy="6858000" type="screen4x3"/>
  <p:notesSz cx="70104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5416" autoAdjust="0"/>
  </p:normalViewPr>
  <p:slideViewPr>
    <p:cSldViewPr>
      <p:cViewPr varScale="1">
        <p:scale>
          <a:sx n="98" d="100"/>
          <a:sy n="98" d="100"/>
        </p:scale>
        <p:origin x="67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7840" cy="464820"/>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4820"/>
          </a:xfrm>
          <a:prstGeom prst="rect">
            <a:avLst/>
          </a:prstGeom>
        </p:spPr>
        <p:txBody>
          <a:bodyPr vert="horz" lIns="93162" tIns="46581" rIns="93162" bIns="46581" rtlCol="0"/>
          <a:lstStyle>
            <a:lvl1pPr algn="r">
              <a:defRPr sz="1200"/>
            </a:lvl1pPr>
          </a:lstStyle>
          <a:p>
            <a:fld id="{12FACFE0-C14E-45A5-8085-7FBBD3D06D96}" type="datetimeFigureOut">
              <a:rPr lang="en-US" smtClean="0"/>
              <a:t>4/17/2017</a:t>
            </a:fld>
            <a:endParaRPr lang="en-US"/>
          </a:p>
        </p:txBody>
      </p:sp>
      <p:sp>
        <p:nvSpPr>
          <p:cNvPr id="4" name="Footer Placeholder 3"/>
          <p:cNvSpPr>
            <a:spLocks noGrp="1"/>
          </p:cNvSpPr>
          <p:nvPr>
            <p:ph type="ftr" sz="quarter" idx="2"/>
          </p:nvPr>
        </p:nvSpPr>
        <p:spPr>
          <a:xfrm>
            <a:off x="2" y="8829967"/>
            <a:ext cx="3037840" cy="464820"/>
          </a:xfrm>
          <a:prstGeom prst="rect">
            <a:avLst/>
          </a:prstGeom>
        </p:spPr>
        <p:txBody>
          <a:bodyPr vert="horz" lIns="93162" tIns="46581" rIns="93162"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2" tIns="46581" rIns="93162" bIns="46581" rtlCol="0" anchor="b"/>
          <a:lstStyle>
            <a:lvl1pPr algn="r">
              <a:defRPr sz="1200"/>
            </a:lvl1pPr>
          </a:lstStyle>
          <a:p>
            <a:fld id="{6575124F-51B3-47F9-B010-401250E3071F}" type="slidenum">
              <a:rPr lang="en-US" smtClean="0"/>
              <a:t>‹#›</a:t>
            </a:fld>
            <a:endParaRPr lang="en-US"/>
          </a:p>
        </p:txBody>
      </p:sp>
    </p:spTree>
    <p:extLst>
      <p:ext uri="{BB962C8B-B14F-4D97-AF65-F5344CB8AC3E}">
        <p14:creationId xmlns:p14="http://schemas.microsoft.com/office/powerpoint/2010/main" val="3475251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idx="1"/>
          </p:nvPr>
        </p:nvSpPr>
        <p:spPr>
          <a:xfrm>
            <a:off x="3971184" y="0"/>
            <a:ext cx="3037628" cy="464184"/>
          </a:xfrm>
          <a:prstGeom prst="rect">
            <a:avLst/>
          </a:prstGeom>
        </p:spPr>
        <p:txBody>
          <a:bodyPr vert="horz" lIns="91567" tIns="45785" rIns="91567" bIns="45785" rtlCol="0"/>
          <a:lstStyle>
            <a:lvl1pPr algn="r">
              <a:defRPr sz="1200"/>
            </a:lvl1pPr>
          </a:lstStyle>
          <a:p>
            <a:fld id="{691446AC-3177-40B8-89B6-129A53EB5C2A}" type="datetimeFigureOut">
              <a:rPr lang="en-US" smtClean="0"/>
              <a:t>4/17/2017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567" tIns="45785" rIns="91567" bIns="45785" rtlCol="0" anchor="ctr"/>
          <a:lstStyle/>
          <a:p>
            <a:endParaRPr lang="en-US"/>
          </a:p>
        </p:txBody>
      </p:sp>
      <p:sp>
        <p:nvSpPr>
          <p:cNvPr id="5" name="Notes Placeholder 4"/>
          <p:cNvSpPr>
            <a:spLocks noGrp="1"/>
          </p:cNvSpPr>
          <p:nvPr>
            <p:ph type="body" sz="quarter" idx="3"/>
          </p:nvPr>
        </p:nvSpPr>
        <p:spPr>
          <a:xfrm>
            <a:off x="701359" y="4416109"/>
            <a:ext cx="5607684" cy="4182427"/>
          </a:xfrm>
          <a:prstGeom prst="rect">
            <a:avLst/>
          </a:prstGeom>
        </p:spPr>
        <p:txBody>
          <a:bodyPr vert="horz" lIns="91567" tIns="45785" rIns="91567" bIns="457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7628" cy="464184"/>
          </a:xfrm>
          <a:prstGeom prst="rect">
            <a:avLst/>
          </a:prstGeom>
        </p:spPr>
        <p:txBody>
          <a:bodyPr vert="horz" lIns="91567" tIns="45785" rIns="91567" bIns="45785" rtlCol="0" anchor="b"/>
          <a:lstStyle>
            <a:lvl1pPr algn="l">
              <a:defRPr sz="1200"/>
            </a:lvl1pPr>
          </a:lstStyle>
          <a:p>
            <a:endParaRPr lang="en-US"/>
          </a:p>
        </p:txBody>
      </p:sp>
      <p:sp>
        <p:nvSpPr>
          <p:cNvPr id="7" name="Slide Number Placeholder 6"/>
          <p:cNvSpPr>
            <a:spLocks noGrp="1"/>
          </p:cNvSpPr>
          <p:nvPr>
            <p:ph type="sldNum" sz="quarter" idx="5"/>
          </p:nvPr>
        </p:nvSpPr>
        <p:spPr>
          <a:xfrm>
            <a:off x="3971184" y="8830627"/>
            <a:ext cx="3037628" cy="464184"/>
          </a:xfrm>
          <a:prstGeom prst="rect">
            <a:avLst/>
          </a:prstGeom>
        </p:spPr>
        <p:txBody>
          <a:bodyPr vert="horz" lIns="91567" tIns="45785" rIns="91567" bIns="45785" rtlCol="0" anchor="b"/>
          <a:lstStyle>
            <a:lvl1pPr algn="r">
              <a:defRPr sz="1200"/>
            </a:lvl1pPr>
          </a:lstStyle>
          <a:p>
            <a:fld id="{0CFC8186-6D94-4273-ACC5-23E7945F5852}" type="slidenum">
              <a:rPr lang="en-US" smtClean="0"/>
              <a:t>‹#›</a:t>
            </a:fld>
            <a:endParaRPr lang="en-US"/>
          </a:p>
        </p:txBody>
      </p:sp>
    </p:spTree>
    <p:extLst>
      <p:ext uri="{BB962C8B-B14F-4D97-AF65-F5344CB8AC3E}">
        <p14:creationId xmlns:p14="http://schemas.microsoft.com/office/powerpoint/2010/main" val="3511083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a:t>
            </a:fld>
            <a:endParaRPr lang="en-US"/>
          </a:p>
        </p:txBody>
      </p:sp>
    </p:spTree>
    <p:extLst>
      <p:ext uri="{BB962C8B-B14F-4D97-AF65-F5344CB8AC3E}">
        <p14:creationId xmlns:p14="http://schemas.microsoft.com/office/powerpoint/2010/main" val="2066571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10</a:t>
            </a:fld>
            <a:endParaRPr lang="en-US"/>
          </a:p>
        </p:txBody>
      </p:sp>
    </p:spTree>
    <p:extLst>
      <p:ext uri="{BB962C8B-B14F-4D97-AF65-F5344CB8AC3E}">
        <p14:creationId xmlns:p14="http://schemas.microsoft.com/office/powerpoint/2010/main" val="298835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11</a:t>
            </a:fld>
            <a:endParaRPr lang="en-US"/>
          </a:p>
        </p:txBody>
      </p:sp>
    </p:spTree>
    <p:extLst>
      <p:ext uri="{BB962C8B-B14F-4D97-AF65-F5344CB8AC3E}">
        <p14:creationId xmlns:p14="http://schemas.microsoft.com/office/powerpoint/2010/main" val="3219001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12</a:t>
            </a:fld>
            <a:endParaRPr lang="en-US"/>
          </a:p>
        </p:txBody>
      </p:sp>
    </p:spTree>
    <p:extLst>
      <p:ext uri="{BB962C8B-B14F-4D97-AF65-F5344CB8AC3E}">
        <p14:creationId xmlns:p14="http://schemas.microsoft.com/office/powerpoint/2010/main" val="65157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13</a:t>
            </a:fld>
            <a:endParaRPr lang="en-US"/>
          </a:p>
        </p:txBody>
      </p:sp>
    </p:spTree>
    <p:extLst>
      <p:ext uri="{BB962C8B-B14F-4D97-AF65-F5344CB8AC3E}">
        <p14:creationId xmlns:p14="http://schemas.microsoft.com/office/powerpoint/2010/main" val="1952059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14</a:t>
            </a:fld>
            <a:endParaRPr lang="en-US"/>
          </a:p>
        </p:txBody>
      </p:sp>
    </p:spTree>
    <p:extLst>
      <p:ext uri="{BB962C8B-B14F-4D97-AF65-F5344CB8AC3E}">
        <p14:creationId xmlns:p14="http://schemas.microsoft.com/office/powerpoint/2010/main" val="1927946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15</a:t>
            </a:fld>
            <a:endParaRPr lang="en-US"/>
          </a:p>
        </p:txBody>
      </p:sp>
    </p:spTree>
    <p:extLst>
      <p:ext uri="{BB962C8B-B14F-4D97-AF65-F5344CB8AC3E}">
        <p14:creationId xmlns:p14="http://schemas.microsoft.com/office/powerpoint/2010/main" val="4155027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16</a:t>
            </a:fld>
            <a:endParaRPr lang="en-US"/>
          </a:p>
        </p:txBody>
      </p:sp>
    </p:spTree>
    <p:extLst>
      <p:ext uri="{BB962C8B-B14F-4D97-AF65-F5344CB8AC3E}">
        <p14:creationId xmlns:p14="http://schemas.microsoft.com/office/powerpoint/2010/main" val="2248843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17</a:t>
            </a:fld>
            <a:endParaRPr lang="en-US"/>
          </a:p>
        </p:txBody>
      </p:sp>
    </p:spTree>
    <p:extLst>
      <p:ext uri="{BB962C8B-B14F-4D97-AF65-F5344CB8AC3E}">
        <p14:creationId xmlns:p14="http://schemas.microsoft.com/office/powerpoint/2010/main" val="1777776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18</a:t>
            </a:fld>
            <a:endParaRPr lang="en-US"/>
          </a:p>
        </p:txBody>
      </p:sp>
    </p:spTree>
    <p:extLst>
      <p:ext uri="{BB962C8B-B14F-4D97-AF65-F5344CB8AC3E}">
        <p14:creationId xmlns:p14="http://schemas.microsoft.com/office/powerpoint/2010/main" val="87561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19</a:t>
            </a:fld>
            <a:endParaRPr lang="en-US"/>
          </a:p>
        </p:txBody>
      </p:sp>
    </p:spTree>
    <p:extLst>
      <p:ext uri="{BB962C8B-B14F-4D97-AF65-F5344CB8AC3E}">
        <p14:creationId xmlns:p14="http://schemas.microsoft.com/office/powerpoint/2010/main" val="574082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a:t>
            </a:fld>
            <a:endParaRPr lang="en-US"/>
          </a:p>
        </p:txBody>
      </p:sp>
    </p:spTree>
    <p:extLst>
      <p:ext uri="{BB962C8B-B14F-4D97-AF65-F5344CB8AC3E}">
        <p14:creationId xmlns:p14="http://schemas.microsoft.com/office/powerpoint/2010/main" val="3512257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20</a:t>
            </a:fld>
            <a:endParaRPr lang="en-US"/>
          </a:p>
        </p:txBody>
      </p:sp>
    </p:spTree>
    <p:extLst>
      <p:ext uri="{BB962C8B-B14F-4D97-AF65-F5344CB8AC3E}">
        <p14:creationId xmlns:p14="http://schemas.microsoft.com/office/powerpoint/2010/main" val="1118988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21</a:t>
            </a:fld>
            <a:endParaRPr lang="en-US"/>
          </a:p>
        </p:txBody>
      </p:sp>
    </p:spTree>
    <p:extLst>
      <p:ext uri="{BB962C8B-B14F-4D97-AF65-F5344CB8AC3E}">
        <p14:creationId xmlns:p14="http://schemas.microsoft.com/office/powerpoint/2010/main" val="2070163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22</a:t>
            </a:fld>
            <a:endParaRPr lang="en-US"/>
          </a:p>
        </p:txBody>
      </p:sp>
    </p:spTree>
    <p:extLst>
      <p:ext uri="{BB962C8B-B14F-4D97-AF65-F5344CB8AC3E}">
        <p14:creationId xmlns:p14="http://schemas.microsoft.com/office/powerpoint/2010/main" val="1677966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23</a:t>
            </a:fld>
            <a:endParaRPr lang="en-US" dirty="0"/>
          </a:p>
        </p:txBody>
      </p:sp>
    </p:spTree>
    <p:extLst>
      <p:ext uri="{BB962C8B-B14F-4D97-AF65-F5344CB8AC3E}">
        <p14:creationId xmlns:p14="http://schemas.microsoft.com/office/powerpoint/2010/main" val="1736978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24</a:t>
            </a:fld>
            <a:endParaRPr lang="en-US"/>
          </a:p>
        </p:txBody>
      </p:sp>
    </p:spTree>
    <p:extLst>
      <p:ext uri="{BB962C8B-B14F-4D97-AF65-F5344CB8AC3E}">
        <p14:creationId xmlns:p14="http://schemas.microsoft.com/office/powerpoint/2010/main" val="1095501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3</a:t>
            </a:fld>
            <a:endParaRPr lang="en-US" dirty="0"/>
          </a:p>
        </p:txBody>
      </p:sp>
    </p:spTree>
    <p:extLst>
      <p:ext uri="{BB962C8B-B14F-4D97-AF65-F5344CB8AC3E}">
        <p14:creationId xmlns:p14="http://schemas.microsoft.com/office/powerpoint/2010/main" val="2696759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4</a:t>
            </a:fld>
            <a:endParaRPr lang="en-US"/>
          </a:p>
        </p:txBody>
      </p:sp>
    </p:spTree>
    <p:extLst>
      <p:ext uri="{BB962C8B-B14F-4D97-AF65-F5344CB8AC3E}">
        <p14:creationId xmlns:p14="http://schemas.microsoft.com/office/powerpoint/2010/main" val="428780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5</a:t>
            </a:fld>
            <a:endParaRPr lang="en-US"/>
          </a:p>
        </p:txBody>
      </p:sp>
    </p:spTree>
    <p:extLst>
      <p:ext uri="{BB962C8B-B14F-4D97-AF65-F5344CB8AC3E}">
        <p14:creationId xmlns:p14="http://schemas.microsoft.com/office/powerpoint/2010/main" val="1154938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6</a:t>
            </a:fld>
            <a:endParaRPr lang="en-US"/>
          </a:p>
        </p:txBody>
      </p:sp>
    </p:spTree>
    <p:extLst>
      <p:ext uri="{BB962C8B-B14F-4D97-AF65-F5344CB8AC3E}">
        <p14:creationId xmlns:p14="http://schemas.microsoft.com/office/powerpoint/2010/main" val="1332196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7</a:t>
            </a:fld>
            <a:endParaRPr lang="en-US"/>
          </a:p>
        </p:txBody>
      </p:sp>
    </p:spTree>
    <p:extLst>
      <p:ext uri="{BB962C8B-B14F-4D97-AF65-F5344CB8AC3E}">
        <p14:creationId xmlns:p14="http://schemas.microsoft.com/office/powerpoint/2010/main" val="955133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8</a:t>
            </a:fld>
            <a:endParaRPr lang="en-US"/>
          </a:p>
        </p:txBody>
      </p:sp>
    </p:spTree>
    <p:extLst>
      <p:ext uri="{BB962C8B-B14F-4D97-AF65-F5344CB8AC3E}">
        <p14:creationId xmlns:p14="http://schemas.microsoft.com/office/powerpoint/2010/main" val="2061944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C8186-6D94-4273-ACC5-23E7945F5852}" type="slidenum">
              <a:rPr lang="en-US" smtClean="0"/>
              <a:t>9</a:t>
            </a:fld>
            <a:endParaRPr lang="en-US"/>
          </a:p>
        </p:txBody>
      </p:sp>
    </p:spTree>
    <p:extLst>
      <p:ext uri="{BB962C8B-B14F-4D97-AF65-F5344CB8AC3E}">
        <p14:creationId xmlns:p14="http://schemas.microsoft.com/office/powerpoint/2010/main" val="671157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3346E-EBA8-4ACE-93C5-A0D6B225D67C}" type="datetime1">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67631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BE372-839B-4C71-8C1E-D1EDFCA78CD8}" type="datetime1">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81557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3465E-DD60-43B1-B223-0806B8186D54}" type="datetime1">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354284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EEA30E-27C6-4307-91DD-88788FEC2DDC}" type="datetime1">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385132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2C51A-472D-4087-8AB5-1A274D244628}" type="datetime1">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171805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634D0C-9A74-48D7-9CDF-6C0EE1E55C01}" type="datetime1">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93277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1DC553-B3B5-42B0-B2D1-0D705A0BEDB2}" type="datetime1">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111144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DB01B-06B4-4677-A6A9-2CAC73C65EBD}" type="datetime1">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295679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33042-FB3B-4229-A69E-8F322F445F68}" type="datetime1">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175484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E5ACF-CCC4-48CE-8C32-B9E996569B6B}" type="datetime1">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392878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F7AAA-73FB-406F-8BE6-3B70820652A6}" type="datetime1">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B23B-B509-4F9F-B560-32590E1D025C}" type="slidenum">
              <a:rPr lang="en-US" smtClean="0"/>
              <a:t>‹#›</a:t>
            </a:fld>
            <a:endParaRPr lang="en-US"/>
          </a:p>
        </p:txBody>
      </p:sp>
    </p:spTree>
    <p:extLst>
      <p:ext uri="{BB962C8B-B14F-4D97-AF65-F5344CB8AC3E}">
        <p14:creationId xmlns:p14="http://schemas.microsoft.com/office/powerpoint/2010/main" val="402611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F1922-D37C-4EAF-B10C-D25B17829A58}" type="datetime1">
              <a:rPr lang="en-US" smtClean="0"/>
              <a:t>4/17/2017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1B23B-B509-4F9F-B560-32590E1D025C}" type="slidenum">
              <a:rPr lang="en-US" smtClean="0"/>
              <a:t>‹#›</a:t>
            </a:fld>
            <a:endParaRPr lang="en-US"/>
          </a:p>
        </p:txBody>
      </p:sp>
    </p:spTree>
    <p:extLst>
      <p:ext uri="{BB962C8B-B14F-4D97-AF65-F5344CB8AC3E}">
        <p14:creationId xmlns:p14="http://schemas.microsoft.com/office/powerpoint/2010/main" val="37571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ORSalesandUse@revenue.wi.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447800"/>
            <a:ext cx="8229600" cy="4648200"/>
          </a:xfrm>
        </p:spPr>
        <p:txBody>
          <a:bodyPr>
            <a:normAutofit fontScale="90000"/>
          </a:bodyPr>
          <a:lstStyle/>
          <a:p>
            <a:pPr lvl="0">
              <a:spcBef>
                <a:spcPts val="0"/>
              </a:spcBef>
            </a:pPr>
            <a:r>
              <a:rPr lang="en-US" sz="6600" b="1" dirty="0" smtClean="0">
                <a:solidFill>
                  <a:prstClr val="white"/>
                </a:solidFill>
                <a:ea typeface="+mn-ea"/>
                <a:cs typeface="+mn-cs"/>
              </a:rPr>
              <a:t/>
            </a:r>
            <a:br>
              <a:rPr lang="en-US" sz="6600" b="1" dirty="0" smtClean="0">
                <a:solidFill>
                  <a:prstClr val="white"/>
                </a:solidFill>
                <a:ea typeface="+mn-ea"/>
                <a:cs typeface="+mn-cs"/>
              </a:rPr>
            </a:br>
            <a:r>
              <a:rPr lang="en-US" sz="6600" b="1" dirty="0" smtClean="0">
                <a:solidFill>
                  <a:prstClr val="white"/>
                </a:solidFill>
                <a:ea typeface="+mn-ea"/>
                <a:cs typeface="+mn-cs"/>
              </a:rPr>
              <a:t>Sales and Use Tax Training for Grocers</a:t>
            </a:r>
            <a:br>
              <a:rPr lang="en-US" sz="6600" b="1" dirty="0" smtClean="0">
                <a:solidFill>
                  <a:prstClr val="white"/>
                </a:solidFill>
                <a:ea typeface="+mn-ea"/>
                <a:cs typeface="+mn-cs"/>
              </a:rPr>
            </a:br>
            <a:r>
              <a:rPr lang="en-US" sz="6600" b="1" dirty="0" smtClean="0">
                <a:solidFill>
                  <a:prstClr val="white"/>
                </a:solidFill>
                <a:ea typeface="+mn-ea"/>
                <a:cs typeface="+mn-cs"/>
              </a:rPr>
              <a:t>Part 3</a:t>
            </a:r>
            <a:r>
              <a:rPr lang="en-US" sz="6600" b="1" dirty="0">
                <a:solidFill>
                  <a:prstClr val="white"/>
                </a:solidFill>
                <a:ea typeface="+mn-ea"/>
                <a:cs typeface="+mn-cs"/>
              </a:rPr>
              <a:t/>
            </a:r>
            <a:br>
              <a:rPr lang="en-US" sz="6600" b="1" dirty="0">
                <a:solidFill>
                  <a:prstClr val="white"/>
                </a:solidFill>
                <a:ea typeface="+mn-ea"/>
                <a:cs typeface="+mn-cs"/>
              </a:rPr>
            </a:br>
            <a:r>
              <a:rPr lang="en-US" b="1" dirty="0">
                <a:solidFill>
                  <a:prstClr val="white"/>
                </a:solidFill>
                <a:ea typeface="+mn-ea"/>
                <a:cs typeface="+mn-cs"/>
              </a:rPr>
              <a:t/>
            </a:r>
            <a:br>
              <a:rPr lang="en-US" b="1" dirty="0">
                <a:solidFill>
                  <a:prstClr val="white"/>
                </a:solidFill>
                <a:ea typeface="+mn-ea"/>
                <a:cs typeface="+mn-cs"/>
              </a:rPr>
            </a:br>
            <a:r>
              <a:rPr lang="en-US" sz="3200" b="1" dirty="0" smtClean="0">
                <a:solidFill>
                  <a:prstClr val="white"/>
                </a:solidFill>
                <a:ea typeface="+mn-ea"/>
                <a:cs typeface="+mn-cs"/>
              </a:rPr>
              <a:t>Wisconsin Department of Revenue</a:t>
            </a:r>
            <a:br>
              <a:rPr lang="en-US" sz="3200" b="1" dirty="0" smtClean="0">
                <a:solidFill>
                  <a:prstClr val="white"/>
                </a:solidFill>
                <a:ea typeface="+mn-ea"/>
                <a:cs typeface="+mn-cs"/>
              </a:rPr>
            </a:br>
            <a:r>
              <a:rPr lang="en-US" sz="3200" b="1" dirty="0" smtClean="0">
                <a:solidFill>
                  <a:prstClr val="white"/>
                </a:solidFill>
                <a:ea typeface="+mn-ea"/>
                <a:cs typeface="+mn-cs"/>
              </a:rPr>
              <a:t>April 2017</a:t>
            </a:r>
            <a:br>
              <a:rPr lang="en-US" sz="3200" b="1" dirty="0" smtClean="0">
                <a:solidFill>
                  <a:prstClr val="white"/>
                </a:solidFill>
                <a:ea typeface="+mn-ea"/>
                <a:cs typeface="+mn-cs"/>
              </a:rPr>
            </a:br>
            <a:r>
              <a:rPr lang="en-US" sz="3200" b="1" dirty="0">
                <a:solidFill>
                  <a:prstClr val="white"/>
                </a:solidFill>
                <a:ea typeface="+mn-ea"/>
                <a:cs typeface="+mn-cs"/>
              </a:rPr>
              <a:t/>
            </a:r>
            <a:br>
              <a:rPr lang="en-US" sz="3200" b="1" dirty="0">
                <a:solidFill>
                  <a:prstClr val="white"/>
                </a:solidFill>
                <a:ea typeface="+mn-ea"/>
                <a:cs typeface="+mn-cs"/>
              </a:rPr>
            </a:br>
            <a:endParaRPr lang="en-US" dirty="0"/>
          </a:p>
        </p:txBody>
      </p:sp>
      <p:sp>
        <p:nvSpPr>
          <p:cNvPr id="5" name="Slide Number Placeholder 4"/>
          <p:cNvSpPr>
            <a:spLocks noGrp="1"/>
          </p:cNvSpPr>
          <p:nvPr>
            <p:ph type="sldNum" sz="quarter" idx="12"/>
          </p:nvPr>
        </p:nvSpPr>
        <p:spPr/>
        <p:txBody>
          <a:bodyPr/>
          <a:lstStyle/>
          <a:p>
            <a:fld id="{9FE1B23B-B509-4F9F-B560-32590E1D025C}" type="slidenum">
              <a:rPr lang="en-US" smtClean="0"/>
              <a:t>1</a:t>
            </a:fld>
            <a:endParaRPr lang="en-US" dirty="0"/>
          </a:p>
        </p:txBody>
      </p:sp>
    </p:spTree>
    <p:extLst>
      <p:ext uri="{BB962C8B-B14F-4D97-AF65-F5344CB8AC3E}">
        <p14:creationId xmlns:p14="http://schemas.microsoft.com/office/powerpoint/2010/main" val="2344518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70857"/>
            <a:ext cx="8229600" cy="1143000"/>
          </a:xfrm>
        </p:spPr>
        <p:txBody>
          <a:bodyPr/>
          <a:lstStyle/>
          <a:p>
            <a:pPr algn="l">
              <a:defRPr/>
            </a:pPr>
            <a:r>
              <a:rPr lang="en-US" dirty="0" smtClean="0">
                <a:solidFill>
                  <a:schemeClr val="bg1"/>
                </a:solidFill>
              </a:rPr>
              <a:t>Step 1 -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381000" y="1981200"/>
            <a:ext cx="8229600" cy="4525963"/>
          </a:xfrm>
        </p:spPr>
        <p:txBody>
          <a:bodyPr/>
          <a:lstStyle/>
          <a:p>
            <a:pPr marL="0" indent="0">
              <a:buFont typeface="Wingdings" panose="05000000000000000000" pitchFamily="2" charset="2"/>
              <a:buNone/>
              <a:defRPr/>
            </a:pPr>
            <a:r>
              <a:rPr lang="en-US" sz="2800" b="1" dirty="0">
                <a:solidFill>
                  <a:schemeClr val="bg1"/>
                </a:solidFill>
              </a:rPr>
              <a:t>Test </a:t>
            </a:r>
            <a:r>
              <a:rPr lang="en-US" sz="2800" b="1" dirty="0" smtClean="0">
                <a:solidFill>
                  <a:schemeClr val="bg1"/>
                </a:solidFill>
              </a:rPr>
              <a:t>2: It is the retailer's customary practice to physically give or hand customer a utensil with the item ("utensil" includes napkins, cups, spoons, straws, forks, knives, plates, bowls, and glasses).</a:t>
            </a:r>
          </a:p>
          <a:p>
            <a:pPr marL="857250" lvl="1" indent="-457200">
              <a:defRPr/>
            </a:pPr>
            <a:r>
              <a:rPr lang="en-US" sz="2400" dirty="0" smtClean="0">
                <a:solidFill>
                  <a:schemeClr val="bg1"/>
                </a:solidFill>
              </a:rPr>
              <a:t>Retailer gives customer a straw with a bottle of water</a:t>
            </a:r>
          </a:p>
          <a:p>
            <a:pPr marL="857250" lvl="1" indent="-457200">
              <a:defRPr/>
            </a:pPr>
            <a:r>
              <a:rPr lang="en-US" sz="2400" dirty="0" smtClean="0">
                <a:solidFill>
                  <a:schemeClr val="bg1"/>
                </a:solidFill>
              </a:rPr>
              <a:t>Retailer gives customer a napkin with a doughnut</a:t>
            </a:r>
          </a:p>
          <a:p>
            <a:pPr marL="0" indent="0">
              <a:buFont typeface="Wingdings" panose="05000000000000000000" pitchFamily="2" charset="2"/>
              <a:buNone/>
              <a:defRPr/>
            </a:pPr>
            <a:endParaRPr lang="en-US" sz="1400" dirty="0" smtClean="0">
              <a:solidFill>
                <a:schemeClr val="bg1"/>
              </a:solidFill>
            </a:endParaRPr>
          </a:p>
          <a:p>
            <a:pPr marL="0" indent="0">
              <a:buFont typeface="Wingdings" panose="05000000000000000000" pitchFamily="2" charset="2"/>
              <a:buNone/>
              <a:defRPr/>
            </a:pPr>
            <a:r>
              <a:rPr lang="en-US" sz="2400" dirty="0" smtClean="0">
                <a:solidFill>
                  <a:schemeClr val="bg1"/>
                </a:solidFill>
              </a:rPr>
              <a:t>Still "prepared food," even if customer doesn't take utensil.</a:t>
            </a:r>
          </a:p>
          <a:p>
            <a:pPr marL="0" indent="0">
              <a:buFont typeface="Wingdings" panose="05000000000000000000" pitchFamily="2" charset="2"/>
              <a:buNone/>
              <a:defRPr/>
            </a:pPr>
            <a:endParaRPr lang="en-US" sz="1400" dirty="0">
              <a:solidFill>
                <a:schemeClr val="bg1"/>
              </a:solidFill>
            </a:endParaRPr>
          </a:p>
          <a:p>
            <a:pPr marL="0" indent="0">
              <a:buFont typeface="Wingdings" panose="05000000000000000000" pitchFamily="2" charset="2"/>
              <a:buNone/>
              <a:defRPr/>
            </a:pPr>
            <a:r>
              <a:rPr lang="en-US" sz="2400" dirty="0" smtClean="0">
                <a:solidFill>
                  <a:schemeClr val="bg1"/>
                </a:solidFill>
              </a:rPr>
              <a:t>Making utensils available is not the same as physically giving or handing a utensil to customer with food (e.g., napkin dispenser).</a:t>
            </a:r>
          </a:p>
          <a:p>
            <a:pPr marL="0" indent="0">
              <a:buFont typeface="Wingdings" panose="05000000000000000000" pitchFamily="2" charset="2"/>
              <a:buNone/>
              <a:defRPr/>
            </a:pPr>
            <a:endParaRPr lang="en-US" sz="2400" dirty="0" smtClean="0">
              <a:solidFill>
                <a:schemeClr val="bg1"/>
              </a:solidFill>
            </a:endParaRPr>
          </a:p>
          <a:p>
            <a:pPr marL="0" indent="0">
              <a:buFont typeface="Wingdings" panose="05000000000000000000" pitchFamily="2" charset="2"/>
              <a:buNone/>
              <a:defRPr/>
            </a:pPr>
            <a:endParaRPr lang="en-US" dirty="0" smtClean="0">
              <a:solidFill>
                <a:schemeClr val="bg1"/>
              </a:solidFill>
            </a:endParaRP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p:txBody>
          <a:bodyPr/>
          <a:lstStyle/>
          <a:p>
            <a:fld id="{9FE1B23B-B509-4F9F-B560-32590E1D025C}" type="slidenum">
              <a:rPr lang="en-US" smtClean="0"/>
              <a:t>10</a:t>
            </a:fld>
            <a:endParaRPr lang="en-US"/>
          </a:p>
        </p:txBody>
      </p:sp>
    </p:spTree>
    <p:extLst>
      <p:ext uri="{BB962C8B-B14F-4D97-AF65-F5344CB8AC3E}">
        <p14:creationId xmlns:p14="http://schemas.microsoft.com/office/powerpoint/2010/main" val="3160781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75" y="926960"/>
            <a:ext cx="8229600" cy="1143000"/>
          </a:xfrm>
        </p:spPr>
        <p:txBody>
          <a:bodyPr/>
          <a:lstStyle/>
          <a:p>
            <a:pPr algn="l">
              <a:defRPr/>
            </a:pPr>
            <a:r>
              <a:rPr lang="en-US" dirty="0" smtClean="0">
                <a:solidFill>
                  <a:schemeClr val="bg1"/>
                </a:solidFill>
              </a:rPr>
              <a:t>Step 1 -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304800" y="2057400"/>
            <a:ext cx="8229600" cy="4525963"/>
          </a:xfrm>
        </p:spPr>
        <p:txBody>
          <a:bodyPr/>
          <a:lstStyle/>
          <a:p>
            <a:pPr marL="0" indent="0">
              <a:buFont typeface="Wingdings" panose="05000000000000000000" pitchFamily="2" charset="2"/>
              <a:buNone/>
              <a:defRPr/>
            </a:pPr>
            <a:r>
              <a:rPr lang="en-US" b="1" dirty="0">
                <a:solidFill>
                  <a:schemeClr val="bg1"/>
                </a:solidFill>
              </a:rPr>
              <a:t>Test </a:t>
            </a:r>
            <a:r>
              <a:rPr lang="en-US" b="1" dirty="0" smtClean="0">
                <a:solidFill>
                  <a:schemeClr val="bg1"/>
                </a:solidFill>
              </a:rPr>
              <a:t>3: When plates, bowls, glasses, or cups necessary to receive the item are made available to customer.</a:t>
            </a:r>
          </a:p>
          <a:p>
            <a:pPr marL="0" indent="0">
              <a:buFont typeface="Wingdings" panose="05000000000000000000" pitchFamily="2" charset="2"/>
              <a:buNone/>
              <a:defRPr/>
            </a:pPr>
            <a:endParaRPr lang="en-US" sz="1400" b="1" dirty="0" smtClean="0">
              <a:solidFill>
                <a:schemeClr val="bg1"/>
              </a:solidFill>
            </a:endParaRPr>
          </a:p>
          <a:p>
            <a:pPr lvl="1">
              <a:defRPr/>
            </a:pPr>
            <a:r>
              <a:rPr lang="en-US" dirty="0" smtClean="0">
                <a:solidFill>
                  <a:schemeClr val="bg1"/>
                </a:solidFill>
              </a:rPr>
              <a:t>Customer gets milk from a dispenser and cups are available (cup necessary to receive, even if customer brings his own cup)</a:t>
            </a:r>
          </a:p>
          <a:p>
            <a:pPr lvl="1">
              <a:defRPr/>
            </a:pPr>
            <a:r>
              <a:rPr lang="en-US" dirty="0">
                <a:solidFill>
                  <a:schemeClr val="bg1"/>
                </a:solidFill>
              </a:rPr>
              <a:t>Retailer or customer scoops ice cream into a bowl</a:t>
            </a:r>
          </a:p>
          <a:p>
            <a:pPr marL="457200" lvl="1" indent="0">
              <a:buFontTx/>
              <a:buNone/>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11</a:t>
            </a:fld>
            <a:endParaRPr lang="en-US"/>
          </a:p>
        </p:txBody>
      </p:sp>
    </p:spTree>
    <p:extLst>
      <p:ext uri="{BB962C8B-B14F-4D97-AF65-F5344CB8AC3E}">
        <p14:creationId xmlns:p14="http://schemas.microsoft.com/office/powerpoint/2010/main" val="1859675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2512"/>
            <a:ext cx="8229600" cy="1143000"/>
          </a:xfrm>
        </p:spPr>
        <p:txBody>
          <a:bodyPr/>
          <a:lstStyle/>
          <a:p>
            <a:pPr algn="l">
              <a:defRPr/>
            </a:pPr>
            <a:r>
              <a:rPr lang="en-US" dirty="0" smtClean="0">
                <a:solidFill>
                  <a:schemeClr val="bg1"/>
                </a:solidFill>
              </a:rPr>
              <a:t>Step 1 -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457200" y="2209800"/>
            <a:ext cx="8229600" cy="4525963"/>
          </a:xfrm>
        </p:spPr>
        <p:txBody>
          <a:bodyPr/>
          <a:lstStyle/>
          <a:p>
            <a:pPr marL="0" indent="0">
              <a:buFont typeface="Wingdings" panose="05000000000000000000" pitchFamily="2" charset="2"/>
              <a:buNone/>
              <a:defRPr/>
            </a:pPr>
            <a:r>
              <a:rPr lang="en-US" b="1" dirty="0">
                <a:solidFill>
                  <a:schemeClr val="bg1"/>
                </a:solidFill>
              </a:rPr>
              <a:t>Test </a:t>
            </a:r>
            <a:r>
              <a:rPr lang="en-US" b="1" dirty="0" smtClean="0">
                <a:solidFill>
                  <a:schemeClr val="bg1"/>
                </a:solidFill>
              </a:rPr>
              <a:t>4: Package contains a utensil placed in it by someone (</a:t>
            </a:r>
            <a:r>
              <a:rPr lang="en-US" b="1" dirty="0" err="1" smtClean="0">
                <a:solidFill>
                  <a:schemeClr val="bg1"/>
                </a:solidFill>
              </a:rPr>
              <a:t>nonmanufacturer</a:t>
            </a:r>
            <a:r>
              <a:rPr lang="en-US" b="1" dirty="0" smtClean="0">
                <a:solidFill>
                  <a:schemeClr val="bg1"/>
                </a:solidFill>
              </a:rPr>
              <a:t>) other than the retailer.</a:t>
            </a:r>
          </a:p>
          <a:p>
            <a:pPr marL="0" indent="0">
              <a:buFont typeface="Wingdings" panose="05000000000000000000" pitchFamily="2" charset="2"/>
              <a:buNone/>
              <a:defRPr/>
            </a:pPr>
            <a:endParaRPr lang="en-US" sz="2400" b="1" dirty="0">
              <a:solidFill>
                <a:schemeClr val="bg1"/>
              </a:solidFill>
            </a:endParaRPr>
          </a:p>
          <a:p>
            <a:pPr lvl="1">
              <a:defRPr/>
            </a:pPr>
            <a:r>
              <a:rPr lang="en-US" dirty="0" smtClean="0">
                <a:solidFill>
                  <a:schemeClr val="bg1"/>
                </a:solidFill>
              </a:rPr>
              <a:t>Food wholesaler puts a fork in a container of sliced fruit; wholesaler sells container to retailer; retailer's sale to customer is a sale of "prepared food"</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12</a:t>
            </a:fld>
            <a:endParaRPr lang="en-US"/>
          </a:p>
        </p:txBody>
      </p:sp>
    </p:spTree>
    <p:extLst>
      <p:ext uri="{BB962C8B-B14F-4D97-AF65-F5344CB8AC3E}">
        <p14:creationId xmlns:p14="http://schemas.microsoft.com/office/powerpoint/2010/main" val="2348399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143000"/>
          </a:xfrm>
        </p:spPr>
        <p:txBody>
          <a:bodyPr/>
          <a:lstStyle/>
          <a:p>
            <a:pPr algn="l">
              <a:defRPr/>
            </a:pPr>
            <a:r>
              <a:rPr lang="en-US" dirty="0" smtClean="0">
                <a:solidFill>
                  <a:schemeClr val="bg1"/>
                </a:solidFill>
              </a:rPr>
              <a:t>Step 2 -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342900" y="1905000"/>
            <a:ext cx="8229600" cy="4525963"/>
          </a:xfrm>
        </p:spPr>
        <p:txBody>
          <a:bodyPr/>
          <a:lstStyle/>
          <a:p>
            <a:pPr marL="0" indent="0">
              <a:buFont typeface="Wingdings" panose="05000000000000000000" pitchFamily="2" charset="2"/>
              <a:buNone/>
              <a:defRPr/>
            </a:pPr>
            <a:r>
              <a:rPr lang="en-US" sz="2800" b="1" dirty="0" smtClean="0">
                <a:solidFill>
                  <a:schemeClr val="bg1"/>
                </a:solidFill>
              </a:rPr>
              <a:t>Test 5: </a:t>
            </a:r>
            <a:r>
              <a:rPr lang="en-US" sz="3000" dirty="0" smtClean="0">
                <a:solidFill>
                  <a:schemeClr val="bg1"/>
                </a:solidFill>
              </a:rPr>
              <a:t>Food and food ingredients that were </a:t>
            </a:r>
            <a:r>
              <a:rPr lang="en-US" sz="3000" b="1" dirty="0" smtClean="0">
                <a:solidFill>
                  <a:schemeClr val="bg1"/>
                </a:solidFill>
              </a:rPr>
              <a:t>previously heated </a:t>
            </a:r>
            <a:r>
              <a:rPr lang="en-US" sz="3000" dirty="0" smtClean="0">
                <a:solidFill>
                  <a:schemeClr val="bg1"/>
                </a:solidFill>
              </a:rPr>
              <a:t>by the retailer, but sold in unheated state, if the retailer </a:t>
            </a:r>
            <a:r>
              <a:rPr lang="en-US" sz="3000" b="1" dirty="0" smtClean="0">
                <a:solidFill>
                  <a:schemeClr val="bg1"/>
                </a:solidFill>
              </a:rPr>
              <a:t>mixed or combined 2 or more ingredients </a:t>
            </a:r>
            <a:r>
              <a:rPr lang="en-US" sz="3000" dirty="0" smtClean="0">
                <a:solidFill>
                  <a:schemeClr val="bg1"/>
                </a:solidFill>
              </a:rPr>
              <a:t>and sold as a single item.</a:t>
            </a:r>
          </a:p>
          <a:p>
            <a:pPr marL="400050" lvl="1" indent="0">
              <a:buFontTx/>
              <a:buNone/>
              <a:defRPr/>
            </a:pPr>
            <a:endParaRPr lang="en-US" sz="1400" dirty="0" smtClean="0">
              <a:solidFill>
                <a:schemeClr val="bg1"/>
              </a:solidFill>
            </a:endParaRPr>
          </a:p>
          <a:p>
            <a:pPr marL="400050" lvl="1" indent="0">
              <a:buFontTx/>
              <a:buNone/>
              <a:defRPr/>
            </a:pPr>
            <a:r>
              <a:rPr lang="en-US" sz="2400" b="1" dirty="0" smtClean="0">
                <a:solidFill>
                  <a:schemeClr val="bg1"/>
                </a:solidFill>
              </a:rPr>
              <a:t>Exception: </a:t>
            </a:r>
            <a:r>
              <a:rPr lang="en-US" sz="2400" dirty="0" smtClean="0">
                <a:solidFill>
                  <a:schemeClr val="bg1"/>
                </a:solidFill>
              </a:rPr>
              <a:t>Go to the 75% test, if </a:t>
            </a:r>
            <a:r>
              <a:rPr lang="en-US" sz="2400" u="sng" dirty="0" smtClean="0">
                <a:solidFill>
                  <a:schemeClr val="bg1"/>
                </a:solidFill>
              </a:rPr>
              <a:t>any</a:t>
            </a:r>
            <a:r>
              <a:rPr lang="en-US" sz="2400" dirty="0" smtClean="0">
                <a:solidFill>
                  <a:schemeClr val="bg1"/>
                </a:solidFill>
              </a:rPr>
              <a:t> of the following:</a:t>
            </a:r>
          </a:p>
          <a:p>
            <a:pPr lvl="1" indent="-342900">
              <a:defRPr/>
            </a:pPr>
            <a:r>
              <a:rPr lang="en-US" sz="2400" dirty="0">
                <a:solidFill>
                  <a:schemeClr val="bg1"/>
                </a:solidFill>
              </a:rPr>
              <a:t>R</a:t>
            </a:r>
            <a:r>
              <a:rPr lang="en-US" sz="2400" dirty="0" smtClean="0">
                <a:solidFill>
                  <a:schemeClr val="bg1"/>
                </a:solidFill>
              </a:rPr>
              <a:t>etailer's primary NAICS code is manufacturing (but not a bakery or tortilla manufacturer) OR </a:t>
            </a:r>
          </a:p>
          <a:p>
            <a:pPr lvl="1" indent="-342900">
              <a:defRPr/>
            </a:pPr>
            <a:r>
              <a:rPr lang="en-US" sz="2400" dirty="0" smtClean="0">
                <a:solidFill>
                  <a:schemeClr val="bg1"/>
                </a:solidFill>
              </a:rPr>
              <a:t>Item is sold by weight or volume OR </a:t>
            </a:r>
          </a:p>
          <a:p>
            <a:pPr lvl="1" indent="-342900">
              <a:defRPr/>
            </a:pPr>
            <a:r>
              <a:rPr lang="en-US" sz="2400" dirty="0" smtClean="0">
                <a:solidFill>
                  <a:schemeClr val="bg1"/>
                </a:solidFill>
              </a:rPr>
              <a:t>Item sold is a bakery item</a:t>
            </a:r>
          </a:p>
          <a:p>
            <a:pPr lvl="1">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13</a:t>
            </a:fld>
            <a:endParaRPr lang="en-US"/>
          </a:p>
        </p:txBody>
      </p:sp>
    </p:spTree>
    <p:extLst>
      <p:ext uri="{BB962C8B-B14F-4D97-AF65-F5344CB8AC3E}">
        <p14:creationId xmlns:p14="http://schemas.microsoft.com/office/powerpoint/2010/main" val="4176064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pPr algn="l">
              <a:defRPr/>
            </a:pPr>
            <a:r>
              <a:rPr lang="en-US" b="1" dirty="0" smtClean="0">
                <a:solidFill>
                  <a:schemeClr val="bg1"/>
                </a:solidFill>
              </a:rPr>
              <a:t>What is the 75% Test?</a:t>
            </a:r>
            <a:endParaRPr lang="en-US" b="1" dirty="0">
              <a:solidFill>
                <a:schemeClr val="bg1"/>
              </a:solidFill>
            </a:endParaRPr>
          </a:p>
        </p:txBody>
      </p:sp>
      <p:sp>
        <p:nvSpPr>
          <p:cNvPr id="3" name="Content Placeholder 2"/>
          <p:cNvSpPr>
            <a:spLocks noGrp="1"/>
          </p:cNvSpPr>
          <p:nvPr>
            <p:ph idx="1"/>
          </p:nvPr>
        </p:nvSpPr>
        <p:spPr>
          <a:xfrm>
            <a:off x="428625" y="2133600"/>
            <a:ext cx="8229600" cy="4525963"/>
          </a:xfrm>
        </p:spPr>
        <p:txBody>
          <a:bodyPr/>
          <a:lstStyle/>
          <a:p>
            <a:pPr marL="0" indent="0">
              <a:buNone/>
              <a:defRPr/>
            </a:pPr>
            <a:r>
              <a:rPr lang="en-US" dirty="0" smtClean="0">
                <a:solidFill>
                  <a:schemeClr val="bg1"/>
                </a:solidFill>
              </a:rPr>
              <a:t>If food or food ingredient meets any of Tests 1- 4, it is prepared food (taxable).</a:t>
            </a:r>
          </a:p>
          <a:p>
            <a:pPr marL="0" indent="0">
              <a:buNone/>
              <a:defRPr/>
            </a:pPr>
            <a:endParaRPr lang="en-US" sz="1800" dirty="0">
              <a:solidFill>
                <a:schemeClr val="bg1"/>
              </a:solidFill>
            </a:endParaRPr>
          </a:p>
          <a:p>
            <a:pPr marL="0" indent="0">
              <a:buFont typeface="Wingdings" panose="05000000000000000000" pitchFamily="2" charset="2"/>
              <a:buNone/>
              <a:defRPr/>
            </a:pPr>
            <a:r>
              <a:rPr lang="en-US" dirty="0" smtClean="0">
                <a:solidFill>
                  <a:schemeClr val="bg1"/>
                </a:solidFill>
              </a:rPr>
              <a:t>If food or food ingredient meets any of Tests 5 - 6, it is prepared food (taxable), unless one of the exceptions apply.  If an exception applies, we must use the 75% test.  </a:t>
            </a:r>
          </a:p>
        </p:txBody>
      </p:sp>
      <p:sp>
        <p:nvSpPr>
          <p:cNvPr id="4" name="Slide Number Placeholder 3"/>
          <p:cNvSpPr>
            <a:spLocks noGrp="1"/>
          </p:cNvSpPr>
          <p:nvPr>
            <p:ph type="sldNum" sz="quarter" idx="12"/>
          </p:nvPr>
        </p:nvSpPr>
        <p:spPr/>
        <p:txBody>
          <a:bodyPr/>
          <a:lstStyle/>
          <a:p>
            <a:fld id="{9FE1B23B-B509-4F9F-B560-32590E1D025C}" type="slidenum">
              <a:rPr lang="en-US" smtClean="0"/>
              <a:t>14</a:t>
            </a:fld>
            <a:endParaRPr lang="en-US"/>
          </a:p>
        </p:txBody>
      </p:sp>
    </p:spTree>
    <p:extLst>
      <p:ext uri="{BB962C8B-B14F-4D97-AF65-F5344CB8AC3E}">
        <p14:creationId xmlns:p14="http://schemas.microsoft.com/office/powerpoint/2010/main" val="1720721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lstStyle/>
          <a:p>
            <a:pPr algn="l">
              <a:defRPr/>
            </a:pPr>
            <a:r>
              <a:rPr lang="en-US" b="1" dirty="0" smtClean="0">
                <a:solidFill>
                  <a:schemeClr val="bg1"/>
                </a:solidFill>
              </a:rPr>
              <a:t>What is the 75% Test?</a:t>
            </a:r>
            <a:endParaRPr lang="en-US" dirty="0">
              <a:solidFill>
                <a:schemeClr val="bg1"/>
              </a:solidFill>
            </a:endParaRPr>
          </a:p>
        </p:txBody>
      </p:sp>
      <p:sp>
        <p:nvSpPr>
          <p:cNvPr id="3" name="Content Placeholder 2"/>
          <p:cNvSpPr>
            <a:spLocks noGrp="1"/>
          </p:cNvSpPr>
          <p:nvPr>
            <p:ph idx="1"/>
          </p:nvPr>
        </p:nvSpPr>
        <p:spPr>
          <a:xfrm>
            <a:off x="381000" y="2332037"/>
            <a:ext cx="8610600" cy="4144963"/>
          </a:xfrm>
        </p:spPr>
        <p:txBody>
          <a:bodyPr>
            <a:normAutofit/>
          </a:bodyPr>
          <a:lstStyle/>
          <a:p>
            <a:pPr marL="0" indent="0">
              <a:buFont typeface="Wingdings" panose="05000000000000000000" pitchFamily="2" charset="2"/>
              <a:buNone/>
              <a:defRPr/>
            </a:pPr>
            <a:r>
              <a:rPr lang="en-US" b="1" dirty="0" smtClean="0">
                <a:solidFill>
                  <a:schemeClr val="bg1"/>
                </a:solidFill>
              </a:rPr>
              <a:t>The 75% is calculated as follows:</a:t>
            </a:r>
          </a:p>
          <a:p>
            <a:pPr marL="0" indent="0">
              <a:buFont typeface="Wingdings" panose="05000000000000000000" pitchFamily="2" charset="2"/>
              <a:buNone/>
              <a:defRPr/>
            </a:pPr>
            <a:endParaRPr lang="en-US" b="1" dirty="0" smtClean="0">
              <a:solidFill>
                <a:schemeClr val="bg1"/>
              </a:solidFill>
            </a:endParaRPr>
          </a:p>
          <a:p>
            <a:pPr marL="0" indent="0">
              <a:buFont typeface="Wingdings" panose="05000000000000000000" pitchFamily="2" charset="2"/>
              <a:buNone/>
              <a:defRPr/>
            </a:pPr>
            <a:r>
              <a:rPr lang="en-US" dirty="0" smtClean="0">
                <a:solidFill>
                  <a:schemeClr val="bg1"/>
                </a:solidFill>
              </a:rPr>
              <a:t>	</a:t>
            </a:r>
            <a:r>
              <a:rPr lang="en-US" u="sng" dirty="0" smtClean="0">
                <a:solidFill>
                  <a:schemeClr val="bg1"/>
                </a:solidFill>
              </a:rPr>
              <a:t>retailer's sales of certain prepared food     </a:t>
            </a:r>
          </a:p>
          <a:p>
            <a:pPr marL="0" indent="0">
              <a:buFont typeface="Wingdings" panose="05000000000000000000" pitchFamily="2" charset="2"/>
              <a:buNone/>
              <a:defRPr/>
            </a:pPr>
            <a:r>
              <a:rPr lang="en-US" dirty="0">
                <a:solidFill>
                  <a:schemeClr val="bg1"/>
                </a:solidFill>
              </a:rPr>
              <a:t> </a:t>
            </a:r>
            <a:r>
              <a:rPr lang="en-US" dirty="0" smtClean="0">
                <a:solidFill>
                  <a:schemeClr val="bg1"/>
                </a:solidFill>
              </a:rPr>
              <a:t>    retailer's sales of all food and food ingredients</a:t>
            </a:r>
          </a:p>
          <a:p>
            <a:pPr marL="0" indent="0">
              <a:buFont typeface="Wingdings" panose="05000000000000000000" pitchFamily="2" charset="2"/>
              <a:buNone/>
              <a:defRPr/>
            </a:pPr>
            <a:endParaRPr lang="en-US" dirty="0">
              <a:solidFill>
                <a:schemeClr val="bg1"/>
              </a:solidFill>
            </a:endParaRPr>
          </a:p>
          <a:p>
            <a:pPr marL="0" indent="0">
              <a:buFont typeface="Wingdings" panose="05000000000000000000" pitchFamily="2" charset="2"/>
              <a:buNone/>
              <a:defRPr/>
            </a:pPr>
            <a:endParaRPr lang="en-US" b="1" dirty="0" smtClean="0">
              <a:solidFill>
                <a:schemeClr val="bg1"/>
              </a:solidFill>
            </a:endParaRPr>
          </a:p>
          <a:p>
            <a:pPr marL="0" indent="0">
              <a:buFont typeface="Wingdings" panose="05000000000000000000" pitchFamily="2" charset="2"/>
              <a:buNone/>
              <a:defRPr/>
            </a:pP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15</a:t>
            </a:fld>
            <a:endParaRPr lang="en-US"/>
          </a:p>
        </p:txBody>
      </p:sp>
    </p:spTree>
    <p:extLst>
      <p:ext uri="{BB962C8B-B14F-4D97-AF65-F5344CB8AC3E}">
        <p14:creationId xmlns:p14="http://schemas.microsoft.com/office/powerpoint/2010/main" val="161507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143000"/>
          </a:xfrm>
        </p:spPr>
        <p:txBody>
          <a:bodyPr/>
          <a:lstStyle/>
          <a:p>
            <a:pPr algn="l">
              <a:defRPr/>
            </a:pPr>
            <a:r>
              <a:rPr lang="en-US" dirty="0" smtClean="0">
                <a:solidFill>
                  <a:schemeClr val="bg1"/>
                </a:solidFill>
              </a:rPr>
              <a:t>Step 2 -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342900" y="1905000"/>
            <a:ext cx="8229600" cy="4525963"/>
          </a:xfrm>
        </p:spPr>
        <p:txBody>
          <a:bodyPr/>
          <a:lstStyle/>
          <a:p>
            <a:pPr marL="0" indent="0">
              <a:buFont typeface="Wingdings" panose="05000000000000000000" pitchFamily="2" charset="2"/>
              <a:buNone/>
              <a:defRPr/>
            </a:pPr>
            <a:r>
              <a:rPr lang="en-US" sz="2800" b="1" dirty="0" smtClean="0">
                <a:solidFill>
                  <a:schemeClr val="bg1"/>
                </a:solidFill>
              </a:rPr>
              <a:t>Test 5: </a:t>
            </a:r>
            <a:r>
              <a:rPr lang="en-US" sz="3000" dirty="0" smtClean="0">
                <a:solidFill>
                  <a:schemeClr val="bg1"/>
                </a:solidFill>
              </a:rPr>
              <a:t>Food and food ingredients that were </a:t>
            </a:r>
            <a:r>
              <a:rPr lang="en-US" sz="3000" b="1" dirty="0" smtClean="0">
                <a:solidFill>
                  <a:schemeClr val="bg1"/>
                </a:solidFill>
              </a:rPr>
              <a:t>previously heated </a:t>
            </a:r>
            <a:r>
              <a:rPr lang="en-US" sz="3000" dirty="0" smtClean="0">
                <a:solidFill>
                  <a:schemeClr val="bg1"/>
                </a:solidFill>
              </a:rPr>
              <a:t>by the retailer, but sold in unheated state, if the retailer </a:t>
            </a:r>
            <a:r>
              <a:rPr lang="en-US" sz="3000" b="1" dirty="0" smtClean="0">
                <a:solidFill>
                  <a:schemeClr val="bg1"/>
                </a:solidFill>
              </a:rPr>
              <a:t>mixed or combined 2 or more ingredients </a:t>
            </a:r>
            <a:r>
              <a:rPr lang="en-US" sz="3000" dirty="0" smtClean="0">
                <a:solidFill>
                  <a:schemeClr val="bg1"/>
                </a:solidFill>
              </a:rPr>
              <a:t>and sold as a single item.</a:t>
            </a:r>
          </a:p>
          <a:p>
            <a:pPr marL="400050" lvl="1" indent="0">
              <a:buFontTx/>
              <a:buNone/>
              <a:defRPr/>
            </a:pPr>
            <a:endParaRPr lang="en-US" sz="1400" dirty="0" smtClean="0">
              <a:solidFill>
                <a:schemeClr val="bg1"/>
              </a:solidFill>
            </a:endParaRPr>
          </a:p>
          <a:p>
            <a:pPr marL="400050" lvl="1" indent="0">
              <a:buFontTx/>
              <a:buNone/>
              <a:defRPr/>
            </a:pPr>
            <a:r>
              <a:rPr lang="en-US" sz="2400" b="1" dirty="0" smtClean="0">
                <a:solidFill>
                  <a:schemeClr val="bg1"/>
                </a:solidFill>
              </a:rPr>
              <a:t>Exception: </a:t>
            </a:r>
            <a:r>
              <a:rPr lang="en-US" sz="2400" dirty="0" smtClean="0">
                <a:solidFill>
                  <a:schemeClr val="bg1"/>
                </a:solidFill>
              </a:rPr>
              <a:t>Go to the 75% test, if </a:t>
            </a:r>
            <a:r>
              <a:rPr lang="en-US" sz="2400" u="sng" dirty="0" smtClean="0">
                <a:solidFill>
                  <a:schemeClr val="bg1"/>
                </a:solidFill>
              </a:rPr>
              <a:t>any</a:t>
            </a:r>
            <a:r>
              <a:rPr lang="en-US" sz="2400" dirty="0" smtClean="0">
                <a:solidFill>
                  <a:schemeClr val="bg1"/>
                </a:solidFill>
              </a:rPr>
              <a:t> of the following:</a:t>
            </a:r>
          </a:p>
          <a:p>
            <a:pPr lvl="1" indent="-342900">
              <a:defRPr/>
            </a:pPr>
            <a:r>
              <a:rPr lang="en-US" sz="2400" dirty="0">
                <a:solidFill>
                  <a:schemeClr val="bg1"/>
                </a:solidFill>
              </a:rPr>
              <a:t>R</a:t>
            </a:r>
            <a:r>
              <a:rPr lang="en-US" sz="2400" dirty="0" smtClean="0">
                <a:solidFill>
                  <a:schemeClr val="bg1"/>
                </a:solidFill>
              </a:rPr>
              <a:t>etailer's primary NAICS code is manufacturing (but not a bakery or tortilla manufacturer) OR </a:t>
            </a:r>
          </a:p>
          <a:p>
            <a:pPr lvl="1" indent="-342900">
              <a:defRPr/>
            </a:pPr>
            <a:r>
              <a:rPr lang="en-US" sz="2400" dirty="0" smtClean="0">
                <a:solidFill>
                  <a:schemeClr val="bg1"/>
                </a:solidFill>
              </a:rPr>
              <a:t>Item is sold by weight or volume OR </a:t>
            </a:r>
          </a:p>
          <a:p>
            <a:pPr lvl="1" indent="-342900">
              <a:defRPr/>
            </a:pPr>
            <a:r>
              <a:rPr lang="en-US" sz="2400" dirty="0" smtClean="0">
                <a:solidFill>
                  <a:schemeClr val="bg1"/>
                </a:solidFill>
              </a:rPr>
              <a:t>Item sold is a bakery item</a:t>
            </a:r>
          </a:p>
          <a:p>
            <a:pPr lvl="1">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16</a:t>
            </a:fld>
            <a:endParaRPr lang="en-US"/>
          </a:p>
        </p:txBody>
      </p:sp>
    </p:spTree>
    <p:extLst>
      <p:ext uri="{BB962C8B-B14F-4D97-AF65-F5344CB8AC3E}">
        <p14:creationId xmlns:p14="http://schemas.microsoft.com/office/powerpoint/2010/main" val="4177649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42148"/>
            <a:ext cx="8229600" cy="1143000"/>
          </a:xfrm>
        </p:spPr>
        <p:txBody>
          <a:bodyPr/>
          <a:lstStyle/>
          <a:p>
            <a:pPr algn="l">
              <a:defRPr/>
            </a:pPr>
            <a:r>
              <a:rPr lang="en-US" dirty="0" smtClean="0">
                <a:solidFill>
                  <a:schemeClr val="bg1"/>
                </a:solidFill>
              </a:rPr>
              <a:t>Step 2 -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381000" y="2085148"/>
            <a:ext cx="8229600" cy="4495800"/>
          </a:xfrm>
        </p:spPr>
        <p:txBody>
          <a:bodyPr>
            <a:normAutofit lnSpcReduction="10000"/>
          </a:bodyPr>
          <a:lstStyle/>
          <a:p>
            <a:pPr marL="0" indent="0">
              <a:buFont typeface="Wingdings" panose="05000000000000000000" pitchFamily="2" charset="2"/>
              <a:buNone/>
              <a:defRPr/>
            </a:pPr>
            <a:r>
              <a:rPr lang="en-US" sz="2800" dirty="0" smtClean="0">
                <a:solidFill>
                  <a:schemeClr val="bg1"/>
                </a:solidFill>
              </a:rPr>
              <a:t>Test 6: When the retailer </a:t>
            </a:r>
            <a:r>
              <a:rPr lang="en-US" sz="2800" i="1" dirty="0" smtClean="0">
                <a:solidFill>
                  <a:schemeClr val="bg1"/>
                </a:solidFill>
              </a:rPr>
              <a:t>did not </a:t>
            </a:r>
            <a:r>
              <a:rPr lang="en-US" sz="2800" dirty="0" smtClean="0">
                <a:solidFill>
                  <a:schemeClr val="bg1"/>
                </a:solidFill>
              </a:rPr>
              <a:t>previously heat the  food and food ingredients, but </a:t>
            </a:r>
            <a:r>
              <a:rPr lang="en-US" sz="2800" b="1" dirty="0" smtClean="0">
                <a:solidFill>
                  <a:schemeClr val="bg1"/>
                </a:solidFill>
              </a:rPr>
              <a:t>mixed or combined 2 or more ingredients </a:t>
            </a:r>
            <a:r>
              <a:rPr lang="en-US" sz="2800" dirty="0" smtClean="0">
                <a:solidFill>
                  <a:schemeClr val="bg1"/>
                </a:solidFill>
              </a:rPr>
              <a:t>and sold as a single item.</a:t>
            </a:r>
          </a:p>
          <a:p>
            <a:pPr marL="400050" lvl="1" indent="0">
              <a:buFontTx/>
              <a:buNone/>
              <a:defRPr/>
            </a:pPr>
            <a:endParaRPr lang="en-US" sz="600" dirty="0" smtClean="0">
              <a:solidFill>
                <a:schemeClr val="bg1"/>
              </a:solidFill>
            </a:endParaRPr>
          </a:p>
          <a:p>
            <a:pPr marL="400050" lvl="1" indent="0">
              <a:buFontTx/>
              <a:buNone/>
              <a:defRPr/>
            </a:pPr>
            <a:r>
              <a:rPr lang="en-US" sz="2400" b="1" dirty="0" smtClean="0">
                <a:solidFill>
                  <a:schemeClr val="bg1"/>
                </a:solidFill>
              </a:rPr>
              <a:t>Exception: </a:t>
            </a:r>
            <a:r>
              <a:rPr lang="en-US" sz="2400" dirty="0" smtClean="0">
                <a:solidFill>
                  <a:schemeClr val="bg1"/>
                </a:solidFill>
              </a:rPr>
              <a:t>Go to the 75% test, if </a:t>
            </a:r>
            <a:r>
              <a:rPr lang="en-US" sz="2400" u="sng" dirty="0" smtClean="0">
                <a:solidFill>
                  <a:schemeClr val="bg1"/>
                </a:solidFill>
              </a:rPr>
              <a:t>any</a:t>
            </a:r>
            <a:r>
              <a:rPr lang="en-US" sz="2400" dirty="0" smtClean="0">
                <a:solidFill>
                  <a:schemeClr val="bg1"/>
                </a:solidFill>
              </a:rPr>
              <a:t> of the following:</a:t>
            </a:r>
          </a:p>
          <a:p>
            <a:pPr lvl="1" indent="-342900">
              <a:defRPr/>
            </a:pPr>
            <a:r>
              <a:rPr lang="en-US" sz="2400" dirty="0" smtClean="0">
                <a:solidFill>
                  <a:schemeClr val="bg1"/>
                </a:solidFill>
              </a:rPr>
              <a:t>Retailer's primary NAICS code is manufacturing (but not a bakery or tortilla manufacturer) OR </a:t>
            </a:r>
          </a:p>
          <a:p>
            <a:pPr lvl="1" indent="-342900">
              <a:defRPr/>
            </a:pPr>
            <a:r>
              <a:rPr lang="en-US" sz="2400" dirty="0" smtClean="0">
                <a:solidFill>
                  <a:schemeClr val="bg1"/>
                </a:solidFill>
              </a:rPr>
              <a:t>Item is sold by weight or volume OR </a:t>
            </a:r>
          </a:p>
          <a:p>
            <a:pPr lvl="1" indent="-342900">
              <a:defRPr/>
            </a:pPr>
            <a:r>
              <a:rPr lang="en-US" sz="2400" dirty="0" smtClean="0">
                <a:solidFill>
                  <a:schemeClr val="bg1"/>
                </a:solidFill>
              </a:rPr>
              <a:t>Item sold is a bakery item OR</a:t>
            </a:r>
          </a:p>
          <a:p>
            <a:pPr lvl="1" indent="-342900">
              <a:defRPr/>
            </a:pPr>
            <a:r>
              <a:rPr lang="en-US" sz="2400" dirty="0" smtClean="0">
                <a:solidFill>
                  <a:schemeClr val="bg1"/>
                </a:solidFill>
              </a:rPr>
              <a:t>Retailer only slices, repackages, or pasteurizes item OR</a:t>
            </a:r>
          </a:p>
          <a:p>
            <a:pPr lvl="1" indent="-342900">
              <a:defRPr/>
            </a:pPr>
            <a:r>
              <a:rPr lang="en-US" sz="2400" dirty="0" smtClean="0">
                <a:solidFill>
                  <a:schemeClr val="bg1"/>
                </a:solidFill>
              </a:rPr>
              <a:t>Item contains meat, fish, egg, or poultry in raw form that requires cooking by the consumer</a:t>
            </a:r>
          </a:p>
          <a:p>
            <a:pPr lvl="1" indent="-342900">
              <a:defRPr/>
            </a:pPr>
            <a:endParaRPr lang="en-US" sz="2400" dirty="0" smtClean="0">
              <a:solidFill>
                <a:schemeClr val="bg1"/>
              </a:solidFill>
            </a:endParaRPr>
          </a:p>
          <a:p>
            <a:pPr lvl="1" indent="-342900">
              <a:defRPr/>
            </a:pPr>
            <a:endParaRPr lang="en-US" sz="2400" dirty="0" smtClean="0">
              <a:solidFill>
                <a:schemeClr val="bg1"/>
              </a:solidFill>
            </a:endParaRPr>
          </a:p>
          <a:p>
            <a:pPr lvl="1">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17</a:t>
            </a:fld>
            <a:endParaRPr lang="en-US"/>
          </a:p>
        </p:txBody>
      </p:sp>
    </p:spTree>
    <p:extLst>
      <p:ext uri="{BB962C8B-B14F-4D97-AF65-F5344CB8AC3E}">
        <p14:creationId xmlns:p14="http://schemas.microsoft.com/office/powerpoint/2010/main" val="2318100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lstStyle/>
          <a:p>
            <a:pPr algn="l">
              <a:defRPr/>
            </a:pPr>
            <a:r>
              <a:rPr lang="en-US" b="1" dirty="0" smtClean="0">
                <a:solidFill>
                  <a:schemeClr val="bg1"/>
                </a:solidFill>
              </a:rPr>
              <a:t>What is the 75% Test?</a:t>
            </a:r>
            <a:endParaRPr lang="en-US" dirty="0">
              <a:solidFill>
                <a:schemeClr val="bg1"/>
              </a:solidFill>
            </a:endParaRPr>
          </a:p>
        </p:txBody>
      </p:sp>
      <p:sp>
        <p:nvSpPr>
          <p:cNvPr id="3" name="Content Placeholder 2"/>
          <p:cNvSpPr>
            <a:spLocks noGrp="1"/>
          </p:cNvSpPr>
          <p:nvPr>
            <p:ph idx="1"/>
          </p:nvPr>
        </p:nvSpPr>
        <p:spPr>
          <a:xfrm>
            <a:off x="381000" y="2332037"/>
            <a:ext cx="8229600" cy="4525963"/>
          </a:xfrm>
        </p:spPr>
        <p:txBody>
          <a:bodyPr/>
          <a:lstStyle/>
          <a:p>
            <a:pPr marL="0" indent="0">
              <a:buFont typeface="Wingdings" panose="05000000000000000000" pitchFamily="2" charset="2"/>
              <a:buNone/>
              <a:defRPr/>
            </a:pPr>
            <a:r>
              <a:rPr lang="en-US" b="1" dirty="0" smtClean="0">
                <a:solidFill>
                  <a:schemeClr val="bg1"/>
                </a:solidFill>
              </a:rPr>
              <a:t>75% Test: </a:t>
            </a:r>
            <a:r>
              <a:rPr lang="en-US" dirty="0" smtClean="0">
                <a:solidFill>
                  <a:schemeClr val="bg1"/>
                </a:solidFill>
              </a:rPr>
              <a:t>If the retailer's sales of certain prepared foods is greater than 75% of its sales of all food and food ingredients, all of the retailer's sales of food and food ingredients are sales of prepared food (taxable) </a:t>
            </a:r>
            <a:r>
              <a:rPr lang="en-US" u="sng" dirty="0" smtClean="0">
                <a:solidFill>
                  <a:schemeClr val="bg1"/>
                </a:solidFill>
              </a:rPr>
              <a:t>if utensils are made available by the retailer to the purchaser</a:t>
            </a:r>
            <a:r>
              <a:rPr lang="en-US" dirty="0" smtClean="0">
                <a:solidFill>
                  <a:schemeClr val="bg1"/>
                </a:solidFill>
              </a:rPr>
              <a:t>.</a:t>
            </a:r>
          </a:p>
          <a:p>
            <a:pPr marL="0" indent="0">
              <a:buFont typeface="Wingdings" panose="05000000000000000000" pitchFamily="2" charset="2"/>
              <a:buNone/>
              <a:defRPr/>
            </a:pP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18</a:t>
            </a:fld>
            <a:endParaRPr lang="en-US"/>
          </a:p>
        </p:txBody>
      </p:sp>
    </p:spTree>
    <p:extLst>
      <p:ext uri="{BB962C8B-B14F-4D97-AF65-F5344CB8AC3E}">
        <p14:creationId xmlns:p14="http://schemas.microsoft.com/office/powerpoint/2010/main" val="364518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lstStyle/>
          <a:p>
            <a:pPr algn="l">
              <a:defRPr/>
            </a:pPr>
            <a:r>
              <a:rPr lang="en-US" b="1" dirty="0" smtClean="0">
                <a:solidFill>
                  <a:schemeClr val="bg1"/>
                </a:solidFill>
              </a:rPr>
              <a:t>What is the 75% Test?</a:t>
            </a:r>
            <a:endParaRPr lang="en-US" dirty="0">
              <a:solidFill>
                <a:schemeClr val="bg1"/>
              </a:solidFill>
            </a:endParaRPr>
          </a:p>
        </p:txBody>
      </p:sp>
      <p:sp>
        <p:nvSpPr>
          <p:cNvPr id="3" name="Content Placeholder 2"/>
          <p:cNvSpPr>
            <a:spLocks noGrp="1"/>
          </p:cNvSpPr>
          <p:nvPr>
            <p:ph idx="1"/>
          </p:nvPr>
        </p:nvSpPr>
        <p:spPr>
          <a:xfrm>
            <a:off x="409575" y="1905000"/>
            <a:ext cx="8229600" cy="4525963"/>
          </a:xfrm>
        </p:spPr>
        <p:txBody>
          <a:bodyPr>
            <a:normAutofit lnSpcReduction="10000"/>
          </a:bodyPr>
          <a:lstStyle/>
          <a:p>
            <a:pPr marL="0" indent="0">
              <a:buFont typeface="Wingdings" panose="05000000000000000000" pitchFamily="2" charset="2"/>
              <a:buNone/>
              <a:defRPr/>
            </a:pPr>
            <a:endParaRPr lang="en-US" b="1" dirty="0" smtClean="0"/>
          </a:p>
          <a:p>
            <a:pPr marL="0" indent="0">
              <a:buFont typeface="Wingdings" panose="05000000000000000000" pitchFamily="2" charset="2"/>
              <a:buNone/>
              <a:defRPr/>
            </a:pPr>
            <a:r>
              <a:rPr lang="en-US" b="1" dirty="0" smtClean="0">
                <a:solidFill>
                  <a:schemeClr val="bg1"/>
                </a:solidFill>
              </a:rPr>
              <a:t>Exception: </a:t>
            </a:r>
            <a:r>
              <a:rPr lang="en-US" dirty="0" smtClean="0">
                <a:solidFill>
                  <a:schemeClr val="bg1"/>
                </a:solidFill>
              </a:rPr>
              <a:t>If the item contains 4 or more servings packaged as 1 item and sold for a single price, that item is not prepared food (</a:t>
            </a:r>
            <a:r>
              <a:rPr lang="en-US" dirty="0">
                <a:solidFill>
                  <a:schemeClr val="bg1"/>
                </a:solidFill>
              </a:rPr>
              <a:t>unless it meets any of Tests 1 – 4).</a:t>
            </a:r>
          </a:p>
          <a:p>
            <a:pPr marL="0" indent="0">
              <a:buFont typeface="Wingdings" panose="05000000000000000000" pitchFamily="2" charset="2"/>
              <a:buNone/>
              <a:defRPr/>
            </a:pPr>
            <a:endParaRPr lang="en-US" dirty="0" smtClean="0">
              <a:solidFill>
                <a:schemeClr val="bg1"/>
              </a:solidFill>
            </a:endParaRPr>
          </a:p>
          <a:p>
            <a:pPr lvl="1">
              <a:defRPr/>
            </a:pPr>
            <a:r>
              <a:rPr lang="en-US" sz="2400" dirty="0" smtClean="0">
                <a:solidFill>
                  <a:schemeClr val="bg1"/>
                </a:solidFill>
              </a:rPr>
              <a:t>Serving </a:t>
            </a:r>
            <a:r>
              <a:rPr lang="en-US" sz="2400" dirty="0">
                <a:solidFill>
                  <a:schemeClr val="bg1"/>
                </a:solidFill>
              </a:rPr>
              <a:t>sizes are based on the information contained on the label of each item sold, except that if the </a:t>
            </a:r>
            <a:r>
              <a:rPr lang="en-US" sz="2400" dirty="0" smtClean="0">
                <a:solidFill>
                  <a:schemeClr val="bg1"/>
                </a:solidFill>
              </a:rPr>
              <a:t>item does </a:t>
            </a:r>
            <a:r>
              <a:rPr lang="en-US" sz="2400" dirty="0">
                <a:solidFill>
                  <a:schemeClr val="bg1"/>
                </a:solidFill>
              </a:rPr>
              <a:t>not contain a label, the serving size is based on the retailer’s reasonable determination.</a:t>
            </a:r>
            <a:endParaRPr lang="en-US" sz="2400" dirty="0" smtClean="0">
              <a:solidFill>
                <a:schemeClr val="bg1"/>
              </a:solidFill>
            </a:endParaRPr>
          </a:p>
          <a:p>
            <a:pPr marL="0" indent="0">
              <a:buFont typeface="Wingdings" panose="05000000000000000000" pitchFamily="2" charset="2"/>
              <a:buNone/>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19</a:t>
            </a:fld>
            <a:endParaRPr lang="en-US"/>
          </a:p>
        </p:txBody>
      </p:sp>
    </p:spTree>
    <p:extLst>
      <p:ext uri="{BB962C8B-B14F-4D97-AF65-F5344CB8AC3E}">
        <p14:creationId xmlns:p14="http://schemas.microsoft.com/office/powerpoint/2010/main" val="1464048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rmAutofit/>
          </a:bodyPr>
          <a:lstStyle/>
          <a:p>
            <a:pPr algn="l"/>
            <a:r>
              <a:rPr lang="en-US" sz="6000" dirty="0" smtClean="0">
                <a:solidFill>
                  <a:schemeClr val="bg1"/>
                </a:solidFill>
              </a:rPr>
              <a:t>Topics of Discussion</a:t>
            </a:r>
            <a:endParaRPr lang="en-US" sz="6000" dirty="0">
              <a:solidFill>
                <a:schemeClr val="bg1"/>
              </a:solidFill>
            </a:endParaRPr>
          </a:p>
        </p:txBody>
      </p:sp>
      <p:sp>
        <p:nvSpPr>
          <p:cNvPr id="3" name="Content Placeholder 2"/>
          <p:cNvSpPr>
            <a:spLocks noGrp="1"/>
          </p:cNvSpPr>
          <p:nvPr>
            <p:ph idx="1"/>
          </p:nvPr>
        </p:nvSpPr>
        <p:spPr>
          <a:xfrm>
            <a:off x="304800" y="2743200"/>
            <a:ext cx="8229600" cy="3370262"/>
          </a:xfrm>
        </p:spPr>
        <p:txBody>
          <a:bodyPr>
            <a:normAutofit/>
          </a:bodyPr>
          <a:lstStyle/>
          <a:p>
            <a:r>
              <a:rPr lang="en-US" sz="5400" dirty="0" smtClean="0">
                <a:solidFill>
                  <a:schemeClr val="bg1"/>
                </a:solidFill>
              </a:rPr>
              <a:t>Sales of Prepared Foods</a:t>
            </a:r>
          </a:p>
          <a:p>
            <a:endParaRPr lang="en-US" sz="2400" dirty="0" smtClean="0">
              <a:solidFill>
                <a:schemeClr val="bg1"/>
              </a:solidFill>
            </a:endParaRPr>
          </a:p>
          <a:p>
            <a:r>
              <a:rPr lang="en-US" sz="5400" dirty="0" smtClean="0">
                <a:solidFill>
                  <a:schemeClr val="bg1"/>
                </a:solidFill>
              </a:rPr>
              <a:t>Prepared Food Flow Chart </a:t>
            </a:r>
            <a:endParaRPr lang="en-US" sz="5400" dirty="0">
              <a:solidFill>
                <a:schemeClr val="bg1"/>
              </a:solidFill>
            </a:endParaRPr>
          </a:p>
          <a:p>
            <a:endParaRPr lang="en-US" dirty="0" smtClean="0">
              <a:solidFill>
                <a:schemeClr val="bg1"/>
              </a:solidFill>
            </a:endParaRPr>
          </a:p>
          <a:p>
            <a:pPr marL="457200" lvl="1" indent="0">
              <a:buNone/>
            </a:pPr>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a:t>
            </a:fld>
            <a:endParaRPr lang="en-US"/>
          </a:p>
        </p:txBody>
      </p:sp>
    </p:spTree>
    <p:extLst>
      <p:ext uri="{BB962C8B-B14F-4D97-AF65-F5344CB8AC3E}">
        <p14:creationId xmlns:p14="http://schemas.microsoft.com/office/powerpoint/2010/main" val="3246928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1143000"/>
          </a:xfrm>
        </p:spPr>
        <p:txBody>
          <a:bodyPr/>
          <a:lstStyle/>
          <a:p>
            <a:pPr algn="l">
              <a:defRPr/>
            </a:pPr>
            <a:r>
              <a:rPr lang="en-US" b="1" dirty="0" smtClean="0">
                <a:solidFill>
                  <a:schemeClr val="bg1"/>
                </a:solidFill>
              </a:rPr>
              <a:t>What is the 75% Test?</a:t>
            </a:r>
            <a:endParaRPr lang="en-US" dirty="0">
              <a:solidFill>
                <a:schemeClr val="bg1"/>
              </a:solidFill>
            </a:endParaRPr>
          </a:p>
        </p:txBody>
      </p:sp>
      <p:sp>
        <p:nvSpPr>
          <p:cNvPr id="3" name="Content Placeholder 2"/>
          <p:cNvSpPr>
            <a:spLocks noGrp="1"/>
          </p:cNvSpPr>
          <p:nvPr>
            <p:ph idx="1"/>
          </p:nvPr>
        </p:nvSpPr>
        <p:spPr>
          <a:xfrm>
            <a:off x="457200" y="2057400"/>
            <a:ext cx="8229600" cy="4525963"/>
          </a:xfrm>
        </p:spPr>
        <p:txBody>
          <a:bodyPr/>
          <a:lstStyle/>
          <a:p>
            <a:pPr marL="0" indent="0">
              <a:buFont typeface="Wingdings" panose="05000000000000000000" pitchFamily="2" charset="2"/>
              <a:buNone/>
              <a:defRPr/>
            </a:pPr>
            <a:endParaRPr lang="en-US" dirty="0" smtClean="0"/>
          </a:p>
          <a:p>
            <a:pPr marL="0" indent="0">
              <a:buFont typeface="Wingdings" panose="05000000000000000000" pitchFamily="2" charset="2"/>
              <a:buNone/>
              <a:defRPr/>
            </a:pPr>
            <a:r>
              <a:rPr lang="en-US" u="sng" dirty="0" smtClean="0">
                <a:solidFill>
                  <a:schemeClr val="bg1"/>
                </a:solidFill>
              </a:rPr>
              <a:t>If utensils are not made available by the retailer to the purchaser</a:t>
            </a:r>
            <a:r>
              <a:rPr lang="en-US" dirty="0" smtClean="0">
                <a:solidFill>
                  <a:schemeClr val="bg1"/>
                </a:solidFill>
              </a:rPr>
              <a:t>, the items listed as exceptions in Tests 5 and 6 are not prepared food (unless they meet one of the tests in Test 1 – 4).</a:t>
            </a:r>
            <a:endParaRPr lang="en-US" b="1" dirty="0" smtClean="0">
              <a:solidFill>
                <a:schemeClr val="bg1"/>
              </a:solidFill>
            </a:endParaRPr>
          </a:p>
          <a:p>
            <a:pPr marL="0" indent="0">
              <a:buFont typeface="Wingdings" panose="05000000000000000000" pitchFamily="2" charset="2"/>
              <a:buNone/>
              <a:defRPr/>
            </a:pPr>
            <a:endParaRPr lang="en-US" b="1" dirty="0">
              <a:solidFill>
                <a:schemeClr val="bg1"/>
              </a:solidFill>
            </a:endParaRPr>
          </a:p>
          <a:p>
            <a:pPr marL="0" indent="0">
              <a:buFont typeface="Wingdings" panose="05000000000000000000" pitchFamily="2" charset="2"/>
              <a:buNone/>
              <a:defRPr/>
            </a:pPr>
            <a:endParaRPr lang="en-US" b="1" dirty="0" smtClean="0">
              <a:solidFill>
                <a:schemeClr val="bg1"/>
              </a:solidFill>
            </a:endParaRPr>
          </a:p>
          <a:p>
            <a:pPr marL="0" indent="0">
              <a:buFont typeface="Wingdings" panose="05000000000000000000" pitchFamily="2" charset="2"/>
              <a:buNone/>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20</a:t>
            </a:fld>
            <a:endParaRPr lang="en-US"/>
          </a:p>
        </p:txBody>
      </p:sp>
    </p:spTree>
    <p:extLst>
      <p:ext uri="{BB962C8B-B14F-4D97-AF65-F5344CB8AC3E}">
        <p14:creationId xmlns:p14="http://schemas.microsoft.com/office/powerpoint/2010/main" val="1970481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143000"/>
          </a:xfrm>
        </p:spPr>
        <p:txBody>
          <a:bodyPr/>
          <a:lstStyle/>
          <a:p>
            <a:pPr algn="l">
              <a:defRPr/>
            </a:pPr>
            <a:r>
              <a:rPr lang="en-US" dirty="0" smtClean="0">
                <a:solidFill>
                  <a:schemeClr val="bg1"/>
                </a:solidFill>
              </a:rPr>
              <a:t>Prepared Food Example 1</a:t>
            </a:r>
            <a:endParaRPr lang="en-US" dirty="0">
              <a:solidFill>
                <a:schemeClr val="bg1"/>
              </a:solidFill>
            </a:endParaRPr>
          </a:p>
        </p:txBody>
      </p:sp>
      <p:sp>
        <p:nvSpPr>
          <p:cNvPr id="3" name="Content Placeholder 2"/>
          <p:cNvSpPr>
            <a:spLocks noGrp="1"/>
          </p:cNvSpPr>
          <p:nvPr>
            <p:ph idx="1"/>
          </p:nvPr>
        </p:nvSpPr>
        <p:spPr>
          <a:xfrm>
            <a:off x="342900" y="1905000"/>
            <a:ext cx="8229600" cy="4724400"/>
          </a:xfrm>
        </p:spPr>
        <p:txBody>
          <a:bodyPr>
            <a:normAutofit fontScale="85000" lnSpcReduction="10000"/>
          </a:bodyPr>
          <a:lstStyle/>
          <a:p>
            <a:pPr>
              <a:defRPr/>
            </a:pPr>
            <a:r>
              <a:rPr lang="en-US" dirty="0" smtClean="0">
                <a:solidFill>
                  <a:schemeClr val="bg1"/>
                </a:solidFill>
              </a:rPr>
              <a:t>Grocery's bakery department makes donuts</a:t>
            </a:r>
          </a:p>
          <a:p>
            <a:pPr>
              <a:defRPr/>
            </a:pPr>
            <a:r>
              <a:rPr lang="en-US" dirty="0" smtClean="0">
                <a:solidFill>
                  <a:schemeClr val="bg1"/>
                </a:solidFill>
              </a:rPr>
              <a:t>The donuts are sold for $0.75 each </a:t>
            </a:r>
          </a:p>
          <a:p>
            <a:pPr>
              <a:defRPr/>
            </a:pPr>
            <a:r>
              <a:rPr lang="en-US" dirty="0" smtClean="0">
                <a:solidFill>
                  <a:schemeClr val="bg1"/>
                </a:solidFill>
              </a:rPr>
              <a:t>The donuts are not sold heated</a:t>
            </a:r>
          </a:p>
          <a:p>
            <a:pPr>
              <a:defRPr/>
            </a:pPr>
            <a:r>
              <a:rPr lang="en-US" dirty="0" smtClean="0">
                <a:solidFill>
                  <a:schemeClr val="bg1"/>
                </a:solidFill>
              </a:rPr>
              <a:t>The grocery store/bakery's customary practice is not to give or hand a utensil to its customers with donuts</a:t>
            </a:r>
          </a:p>
          <a:p>
            <a:pPr>
              <a:defRPr/>
            </a:pPr>
            <a:r>
              <a:rPr lang="en-US" dirty="0" smtClean="0">
                <a:solidFill>
                  <a:schemeClr val="bg1"/>
                </a:solidFill>
              </a:rPr>
              <a:t>Plates, bowls, glasses, or cups are not necessary to receive the donut</a:t>
            </a:r>
          </a:p>
          <a:p>
            <a:pPr>
              <a:defRPr/>
            </a:pPr>
            <a:r>
              <a:rPr lang="en-US" dirty="0" smtClean="0">
                <a:solidFill>
                  <a:schemeClr val="bg1"/>
                </a:solidFill>
              </a:rPr>
              <a:t>The grocery store's sales of prepared foods are less than 75%</a:t>
            </a:r>
          </a:p>
          <a:p>
            <a:pPr>
              <a:defRPr/>
            </a:pPr>
            <a:r>
              <a:rPr lang="en-US" dirty="0" smtClean="0">
                <a:solidFill>
                  <a:schemeClr val="bg1"/>
                </a:solidFill>
              </a:rPr>
              <a:t>The donut is not a prepared food and is not subject to sales tax</a:t>
            </a:r>
          </a:p>
          <a:p>
            <a:pPr>
              <a:defRPr/>
            </a:pPr>
            <a:endParaRPr lang="en-US" dirty="0" smtClean="0">
              <a:solidFill>
                <a:schemeClr val="bg1"/>
              </a:solidFill>
            </a:endParaRPr>
          </a:p>
          <a:p>
            <a:pPr>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21</a:t>
            </a:fld>
            <a:endParaRPr lang="en-US"/>
          </a:p>
        </p:txBody>
      </p:sp>
    </p:spTree>
    <p:extLst>
      <p:ext uri="{BB962C8B-B14F-4D97-AF65-F5344CB8AC3E}">
        <p14:creationId xmlns:p14="http://schemas.microsoft.com/office/powerpoint/2010/main" val="1379587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143000"/>
          </a:xfrm>
        </p:spPr>
        <p:txBody>
          <a:bodyPr/>
          <a:lstStyle/>
          <a:p>
            <a:pPr algn="l">
              <a:defRPr/>
            </a:pPr>
            <a:r>
              <a:rPr lang="en-US" dirty="0" smtClean="0">
                <a:solidFill>
                  <a:schemeClr val="bg1"/>
                </a:solidFill>
              </a:rPr>
              <a:t>Prepared Food Example 2</a:t>
            </a:r>
            <a:endParaRPr lang="en-US" dirty="0">
              <a:solidFill>
                <a:schemeClr val="bg1"/>
              </a:solidFill>
            </a:endParaRPr>
          </a:p>
        </p:txBody>
      </p:sp>
      <p:sp>
        <p:nvSpPr>
          <p:cNvPr id="3" name="Content Placeholder 2"/>
          <p:cNvSpPr>
            <a:spLocks noGrp="1"/>
          </p:cNvSpPr>
          <p:nvPr>
            <p:ph idx="1"/>
          </p:nvPr>
        </p:nvSpPr>
        <p:spPr>
          <a:xfrm>
            <a:off x="342900" y="1905000"/>
            <a:ext cx="8229600" cy="4724400"/>
          </a:xfrm>
        </p:spPr>
        <p:txBody>
          <a:bodyPr>
            <a:normAutofit fontScale="77500" lnSpcReduction="20000"/>
          </a:bodyPr>
          <a:lstStyle/>
          <a:p>
            <a:pPr>
              <a:defRPr/>
            </a:pPr>
            <a:r>
              <a:rPr lang="en-US" dirty="0" smtClean="0">
                <a:solidFill>
                  <a:schemeClr val="bg1"/>
                </a:solidFill>
              </a:rPr>
              <a:t>Grocery's deli department prepares and sells cold, ready-to-eat sandwiches</a:t>
            </a:r>
          </a:p>
          <a:p>
            <a:pPr>
              <a:defRPr/>
            </a:pPr>
            <a:r>
              <a:rPr lang="en-US" dirty="0" smtClean="0">
                <a:solidFill>
                  <a:schemeClr val="bg1"/>
                </a:solidFill>
              </a:rPr>
              <a:t>The sandwiches are sold for $3.25 each</a:t>
            </a:r>
          </a:p>
          <a:p>
            <a:pPr>
              <a:defRPr/>
            </a:pPr>
            <a:r>
              <a:rPr lang="en-US" dirty="0" smtClean="0">
                <a:solidFill>
                  <a:schemeClr val="bg1"/>
                </a:solidFill>
              </a:rPr>
              <a:t>The deli mixes or combines 2 or more ingredients for sale as a single item</a:t>
            </a:r>
          </a:p>
          <a:p>
            <a:pPr>
              <a:defRPr/>
            </a:pPr>
            <a:r>
              <a:rPr lang="en-US" dirty="0" smtClean="0">
                <a:solidFill>
                  <a:schemeClr val="bg1"/>
                </a:solidFill>
              </a:rPr>
              <a:t>The sandwiches are not sold by weight or volume</a:t>
            </a:r>
          </a:p>
          <a:p>
            <a:pPr>
              <a:defRPr/>
            </a:pPr>
            <a:r>
              <a:rPr lang="en-US" dirty="0" smtClean="0">
                <a:solidFill>
                  <a:schemeClr val="bg1"/>
                </a:solidFill>
              </a:rPr>
              <a:t>The sandwich is not a bakery item</a:t>
            </a:r>
          </a:p>
          <a:p>
            <a:pPr>
              <a:defRPr/>
            </a:pPr>
            <a:r>
              <a:rPr lang="en-US" dirty="0" smtClean="0">
                <a:solidFill>
                  <a:schemeClr val="bg1"/>
                </a:solidFill>
              </a:rPr>
              <a:t>The deli does more than slice, repackage, or pasteurize the sandwich ingredients</a:t>
            </a:r>
          </a:p>
          <a:p>
            <a:pPr>
              <a:defRPr/>
            </a:pPr>
            <a:r>
              <a:rPr lang="en-US" dirty="0" smtClean="0">
                <a:solidFill>
                  <a:schemeClr val="bg1"/>
                </a:solidFill>
              </a:rPr>
              <a:t>The sandwich does not contain egg, fish, meat, or poultry or any food containing them in raw form which requires further cooking to prevent food-borne illnesses</a:t>
            </a:r>
          </a:p>
          <a:p>
            <a:pPr>
              <a:defRPr/>
            </a:pPr>
            <a:r>
              <a:rPr lang="en-US" dirty="0" smtClean="0">
                <a:solidFill>
                  <a:schemeClr val="bg1"/>
                </a:solidFill>
              </a:rPr>
              <a:t>The sandwich is a prepared food and is subject to sales tax</a:t>
            </a:r>
          </a:p>
          <a:p>
            <a:pPr>
              <a:defRPr/>
            </a:pPr>
            <a:endParaRPr lang="en-US" dirty="0" smtClean="0">
              <a:solidFill>
                <a:schemeClr val="bg1"/>
              </a:solidFill>
            </a:endParaRPr>
          </a:p>
          <a:p>
            <a:pPr>
              <a:defRP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22</a:t>
            </a:fld>
            <a:endParaRPr lang="en-US"/>
          </a:p>
        </p:txBody>
      </p:sp>
    </p:spTree>
    <p:extLst>
      <p:ext uri="{BB962C8B-B14F-4D97-AF65-F5344CB8AC3E}">
        <p14:creationId xmlns:p14="http://schemas.microsoft.com/office/powerpoint/2010/main" val="551307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915400" cy="1143000"/>
          </a:xfrm>
        </p:spPr>
        <p:txBody>
          <a:bodyPr>
            <a:noAutofit/>
          </a:bodyPr>
          <a:lstStyle/>
          <a:p>
            <a:pPr algn="l"/>
            <a:r>
              <a:rPr lang="en-US" sz="5400" dirty="0" smtClean="0">
                <a:solidFill>
                  <a:schemeClr val="bg1"/>
                </a:solidFill>
              </a:rPr>
              <a:t>Additional Training </a:t>
            </a:r>
            <a:r>
              <a:rPr lang="en-US" sz="5400" dirty="0">
                <a:solidFill>
                  <a:schemeClr val="bg1"/>
                </a:solidFill>
              </a:rPr>
              <a:t>f</a:t>
            </a:r>
            <a:r>
              <a:rPr lang="en-US" sz="5400" dirty="0" smtClean="0">
                <a:solidFill>
                  <a:schemeClr val="bg1"/>
                </a:solidFill>
              </a:rPr>
              <a:t>or Grocers</a:t>
            </a:r>
            <a:endParaRPr lang="en-US" sz="5400" dirty="0">
              <a:solidFill>
                <a:schemeClr val="bg1"/>
              </a:solidFill>
            </a:endParaRPr>
          </a:p>
        </p:txBody>
      </p:sp>
      <p:sp>
        <p:nvSpPr>
          <p:cNvPr id="3" name="Content Placeholder 2"/>
          <p:cNvSpPr>
            <a:spLocks noGrp="1"/>
          </p:cNvSpPr>
          <p:nvPr>
            <p:ph idx="1"/>
          </p:nvPr>
        </p:nvSpPr>
        <p:spPr>
          <a:xfrm>
            <a:off x="304800" y="2667000"/>
            <a:ext cx="8229600" cy="3917950"/>
          </a:xfrm>
        </p:spPr>
        <p:txBody>
          <a:bodyPr>
            <a:normAutofit/>
          </a:bodyPr>
          <a:lstStyle/>
          <a:p>
            <a:r>
              <a:rPr lang="en-US" sz="4400" dirty="0" smtClean="0">
                <a:solidFill>
                  <a:schemeClr val="bg1"/>
                </a:solidFill>
              </a:rPr>
              <a:t>Part 1 – Sales by Grocers</a:t>
            </a:r>
          </a:p>
          <a:p>
            <a:r>
              <a:rPr lang="en-US" sz="4400" dirty="0" smtClean="0">
                <a:solidFill>
                  <a:schemeClr val="bg1"/>
                </a:solidFill>
              </a:rPr>
              <a:t>Part 2 - Sales of Candy, Soft Drinks, and Dietary Supplements </a:t>
            </a:r>
          </a:p>
          <a:p>
            <a:r>
              <a:rPr lang="en-US" sz="4400" dirty="0" smtClean="0">
                <a:solidFill>
                  <a:schemeClr val="bg1"/>
                </a:solidFill>
              </a:rPr>
              <a:t>Part 4 - Preparing for an Audit</a:t>
            </a:r>
          </a:p>
          <a:p>
            <a:endParaRPr lang="en-US" dirty="0" smtClean="0">
              <a:solidFill>
                <a:schemeClr val="bg1"/>
              </a:solidFill>
            </a:endParaRP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23</a:t>
            </a:fld>
            <a:endParaRPr lang="en-US" dirty="0"/>
          </a:p>
        </p:txBody>
      </p:sp>
    </p:spTree>
    <p:extLst>
      <p:ext uri="{BB962C8B-B14F-4D97-AF65-F5344CB8AC3E}">
        <p14:creationId xmlns:p14="http://schemas.microsoft.com/office/powerpoint/2010/main" val="3741493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a:solidFill>
                  <a:schemeClr val="bg1"/>
                </a:solidFill>
              </a:rPr>
              <a:t>Contact </a:t>
            </a:r>
            <a:r>
              <a:rPr lang="en-US" sz="3600" b="1" dirty="0">
                <a:solidFill>
                  <a:schemeClr val="bg1"/>
                </a:solidFill>
              </a:rPr>
              <a:t>DOR</a:t>
            </a:r>
            <a:r>
              <a:rPr lang="en-US" b="1" dirty="0">
                <a:solidFill>
                  <a:schemeClr val="bg1"/>
                </a:solidFill>
              </a:rPr>
              <a:t> if you have questions</a:t>
            </a:r>
            <a:endParaRPr lang="en-US" dirty="0">
              <a:solidFill>
                <a:schemeClr val="bg1"/>
              </a:solidFill>
            </a:endParaRPr>
          </a:p>
          <a:p>
            <a:endParaRPr lang="en-US" dirty="0">
              <a:solidFill>
                <a:schemeClr val="bg1"/>
              </a:solidFill>
            </a:endParaRPr>
          </a:p>
          <a:p>
            <a:pPr marL="400050" lvl="1" indent="0">
              <a:buNone/>
            </a:pPr>
            <a:r>
              <a:rPr lang="en-US" dirty="0">
                <a:solidFill>
                  <a:schemeClr val="bg1"/>
                </a:solidFill>
              </a:rPr>
              <a:t>WISCONSIN DEPARTMENT OF REVENUE</a:t>
            </a:r>
            <a:br>
              <a:rPr lang="en-US" dirty="0">
                <a:solidFill>
                  <a:schemeClr val="bg1"/>
                </a:solidFill>
              </a:rPr>
            </a:br>
            <a:r>
              <a:rPr lang="en-US" dirty="0">
                <a:solidFill>
                  <a:schemeClr val="bg1"/>
                </a:solidFill>
              </a:rPr>
              <a:t>Customer Service Bureau</a:t>
            </a:r>
            <a:br>
              <a:rPr lang="en-US" dirty="0">
                <a:solidFill>
                  <a:schemeClr val="bg1"/>
                </a:solidFill>
              </a:rPr>
            </a:br>
            <a:r>
              <a:rPr lang="en-US" dirty="0">
                <a:solidFill>
                  <a:schemeClr val="bg1"/>
                </a:solidFill>
              </a:rPr>
              <a:t>PO Box 8949, MS 5-77</a:t>
            </a:r>
            <a:br>
              <a:rPr lang="en-US" dirty="0">
                <a:solidFill>
                  <a:schemeClr val="bg1"/>
                </a:solidFill>
              </a:rPr>
            </a:br>
            <a:r>
              <a:rPr lang="en-US" dirty="0">
                <a:solidFill>
                  <a:schemeClr val="bg1"/>
                </a:solidFill>
              </a:rPr>
              <a:t>Madison, WI 53708-8949</a:t>
            </a:r>
            <a:br>
              <a:rPr lang="en-US" dirty="0">
                <a:solidFill>
                  <a:schemeClr val="bg1"/>
                </a:solidFill>
              </a:rPr>
            </a:br>
            <a:endParaRPr lang="en-US" dirty="0" smtClean="0">
              <a:solidFill>
                <a:schemeClr val="bg1"/>
              </a:solidFill>
            </a:endParaRPr>
          </a:p>
          <a:p>
            <a:pPr marL="400050" lvl="1" indent="0">
              <a:buNone/>
            </a:pPr>
            <a:r>
              <a:rPr lang="en-US" dirty="0" smtClean="0">
                <a:solidFill>
                  <a:schemeClr val="bg1"/>
                </a:solidFill>
              </a:rPr>
              <a:t>Phone</a:t>
            </a:r>
            <a:r>
              <a:rPr lang="en-US" dirty="0">
                <a:solidFill>
                  <a:schemeClr val="bg1"/>
                </a:solidFill>
              </a:rPr>
              <a:t>: (608) 266-2776</a:t>
            </a:r>
            <a:br>
              <a:rPr lang="en-US" dirty="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Email: </a:t>
            </a:r>
            <a:r>
              <a:rPr lang="en-US" dirty="0" smtClean="0">
                <a:hlinkClick r:id="rId3"/>
              </a:rPr>
              <a:t>DORSalesandUse@wisconsin.gov</a:t>
            </a:r>
            <a:endParaRPr lang="en-US" dirty="0"/>
          </a:p>
        </p:txBody>
      </p:sp>
      <p:sp>
        <p:nvSpPr>
          <p:cNvPr id="4" name="Slide Number Placeholder 3"/>
          <p:cNvSpPr>
            <a:spLocks noGrp="1"/>
          </p:cNvSpPr>
          <p:nvPr>
            <p:ph type="sldNum" sz="quarter" idx="12"/>
          </p:nvPr>
        </p:nvSpPr>
        <p:spPr/>
        <p:txBody>
          <a:bodyPr/>
          <a:lstStyle/>
          <a:p>
            <a:fld id="{9FE1B23B-B509-4F9F-B560-32590E1D025C}" type="slidenum">
              <a:rPr lang="en-US" smtClean="0"/>
              <a:t>24</a:t>
            </a:fld>
            <a:endParaRPr lang="en-US"/>
          </a:p>
        </p:txBody>
      </p:sp>
    </p:spTree>
    <p:extLst>
      <p:ext uri="{BB962C8B-B14F-4D97-AF65-F5344CB8AC3E}">
        <p14:creationId xmlns:p14="http://schemas.microsoft.com/office/powerpoint/2010/main" val="84831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915400" cy="1143000"/>
          </a:xfrm>
        </p:spPr>
        <p:txBody>
          <a:bodyPr>
            <a:noAutofit/>
          </a:bodyPr>
          <a:lstStyle/>
          <a:p>
            <a:pPr algn="l"/>
            <a:r>
              <a:rPr lang="en-US" sz="5400" dirty="0" smtClean="0">
                <a:solidFill>
                  <a:schemeClr val="bg1"/>
                </a:solidFill>
              </a:rPr>
              <a:t>Additional Training </a:t>
            </a:r>
            <a:r>
              <a:rPr lang="en-US" sz="5400" dirty="0">
                <a:solidFill>
                  <a:schemeClr val="bg1"/>
                </a:solidFill>
              </a:rPr>
              <a:t>f</a:t>
            </a:r>
            <a:r>
              <a:rPr lang="en-US" sz="5400" dirty="0" smtClean="0">
                <a:solidFill>
                  <a:schemeClr val="bg1"/>
                </a:solidFill>
              </a:rPr>
              <a:t>or Grocers</a:t>
            </a:r>
            <a:endParaRPr lang="en-US" sz="5400" dirty="0">
              <a:solidFill>
                <a:schemeClr val="bg1"/>
              </a:solidFill>
            </a:endParaRPr>
          </a:p>
        </p:txBody>
      </p:sp>
      <p:sp>
        <p:nvSpPr>
          <p:cNvPr id="3" name="Content Placeholder 2"/>
          <p:cNvSpPr>
            <a:spLocks noGrp="1"/>
          </p:cNvSpPr>
          <p:nvPr>
            <p:ph idx="1"/>
          </p:nvPr>
        </p:nvSpPr>
        <p:spPr>
          <a:xfrm>
            <a:off x="304800" y="2667000"/>
            <a:ext cx="8229600" cy="3917950"/>
          </a:xfrm>
        </p:spPr>
        <p:txBody>
          <a:bodyPr>
            <a:normAutofit/>
          </a:bodyPr>
          <a:lstStyle/>
          <a:p>
            <a:r>
              <a:rPr lang="en-US" sz="4400" dirty="0" smtClean="0">
                <a:solidFill>
                  <a:schemeClr val="bg1"/>
                </a:solidFill>
              </a:rPr>
              <a:t>Part 1 – Sales by Grocers</a:t>
            </a:r>
          </a:p>
          <a:p>
            <a:r>
              <a:rPr lang="en-US" sz="4400" dirty="0" smtClean="0">
                <a:solidFill>
                  <a:schemeClr val="bg1"/>
                </a:solidFill>
              </a:rPr>
              <a:t>Part 2 - Sales of Candy, Soft Drinks, and Dietary Supplements </a:t>
            </a:r>
          </a:p>
          <a:p>
            <a:r>
              <a:rPr lang="en-US" sz="4400" dirty="0" smtClean="0">
                <a:solidFill>
                  <a:schemeClr val="bg1"/>
                </a:solidFill>
              </a:rPr>
              <a:t>Part 4 - Preparing for an Audit</a:t>
            </a:r>
          </a:p>
          <a:p>
            <a:endParaRPr lang="en-US" dirty="0" smtClean="0">
              <a:solidFill>
                <a:schemeClr val="bg1"/>
              </a:solidFill>
            </a:endParaRP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3</a:t>
            </a:fld>
            <a:endParaRPr lang="en-US" dirty="0"/>
          </a:p>
        </p:txBody>
      </p:sp>
    </p:spTree>
    <p:extLst>
      <p:ext uri="{BB962C8B-B14F-4D97-AF65-F5344CB8AC3E}">
        <p14:creationId xmlns:p14="http://schemas.microsoft.com/office/powerpoint/2010/main" val="3739947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440" y="1143000"/>
            <a:ext cx="8229600" cy="4648200"/>
          </a:xfrm>
        </p:spPr>
        <p:txBody>
          <a:bodyPr>
            <a:normAutofit fontScale="90000"/>
          </a:bodyPr>
          <a:lstStyle/>
          <a:p>
            <a:pPr lvl="0">
              <a:spcBef>
                <a:spcPts val="0"/>
              </a:spcBef>
            </a:pPr>
            <a:r>
              <a:rPr lang="en-US" sz="6600" b="1" dirty="0" smtClean="0">
                <a:solidFill>
                  <a:prstClr val="white"/>
                </a:solidFill>
                <a:ea typeface="+mn-ea"/>
                <a:cs typeface="+mn-cs"/>
              </a:rPr>
              <a:t/>
            </a:r>
            <a:br>
              <a:rPr lang="en-US" sz="6600" b="1" dirty="0" smtClean="0">
                <a:solidFill>
                  <a:prstClr val="white"/>
                </a:solidFill>
                <a:ea typeface="+mn-ea"/>
                <a:cs typeface="+mn-cs"/>
              </a:rPr>
            </a:br>
            <a:r>
              <a:rPr lang="en-US" sz="8900" dirty="0" smtClean="0">
                <a:solidFill>
                  <a:prstClr val="white"/>
                </a:solidFill>
                <a:ea typeface="+mn-ea"/>
                <a:cs typeface="+mn-cs"/>
              </a:rPr>
              <a:t>Sales of </a:t>
            </a:r>
            <a:br>
              <a:rPr lang="en-US" sz="8900" dirty="0" smtClean="0">
                <a:solidFill>
                  <a:prstClr val="white"/>
                </a:solidFill>
                <a:ea typeface="+mn-ea"/>
                <a:cs typeface="+mn-cs"/>
              </a:rPr>
            </a:br>
            <a:r>
              <a:rPr lang="en-US" sz="8900" dirty="0" smtClean="0">
                <a:solidFill>
                  <a:prstClr val="white"/>
                </a:solidFill>
                <a:ea typeface="+mn-ea"/>
                <a:cs typeface="+mn-cs"/>
              </a:rPr>
              <a:t>Prepared Foods</a:t>
            </a:r>
            <a:r>
              <a:rPr lang="en-US" sz="3200" dirty="0">
                <a:solidFill>
                  <a:prstClr val="white"/>
                </a:solidFill>
                <a:ea typeface="+mn-ea"/>
                <a:cs typeface="+mn-cs"/>
              </a:rPr>
              <a:t/>
            </a:r>
            <a:br>
              <a:rPr lang="en-US" sz="3200" dirty="0">
                <a:solidFill>
                  <a:prstClr val="white"/>
                </a:solidFill>
                <a:ea typeface="+mn-ea"/>
                <a:cs typeface="+mn-cs"/>
              </a:rPr>
            </a:br>
            <a:r>
              <a:rPr lang="en-US" sz="3200" b="1" dirty="0">
                <a:solidFill>
                  <a:prstClr val="white"/>
                </a:solidFill>
                <a:ea typeface="+mn-ea"/>
                <a:cs typeface="+mn-cs"/>
              </a:rPr>
              <a:t/>
            </a:r>
            <a:br>
              <a:rPr lang="en-US" sz="3200" b="1" dirty="0">
                <a:solidFill>
                  <a:prstClr val="white"/>
                </a:solidFill>
                <a:ea typeface="+mn-ea"/>
                <a:cs typeface="+mn-cs"/>
              </a:rPr>
            </a:br>
            <a:endParaRPr lang="en-US" dirty="0"/>
          </a:p>
        </p:txBody>
      </p:sp>
      <p:sp>
        <p:nvSpPr>
          <p:cNvPr id="5" name="Slide Number Placeholder 4"/>
          <p:cNvSpPr>
            <a:spLocks noGrp="1"/>
          </p:cNvSpPr>
          <p:nvPr>
            <p:ph type="sldNum" sz="quarter" idx="12"/>
          </p:nvPr>
        </p:nvSpPr>
        <p:spPr/>
        <p:txBody>
          <a:bodyPr/>
          <a:lstStyle/>
          <a:p>
            <a:fld id="{9FE1B23B-B509-4F9F-B560-32590E1D025C}" type="slidenum">
              <a:rPr lang="en-US" smtClean="0"/>
              <a:t>4</a:t>
            </a:fld>
            <a:endParaRPr lang="en-US" dirty="0"/>
          </a:p>
        </p:txBody>
      </p:sp>
    </p:spTree>
    <p:extLst>
      <p:ext uri="{BB962C8B-B14F-4D97-AF65-F5344CB8AC3E}">
        <p14:creationId xmlns:p14="http://schemas.microsoft.com/office/powerpoint/2010/main" val="9229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7617CD4-FCBB-4631-8AC9-B934F08B327E}" type="slidenum">
              <a:rPr lang="en-US"/>
              <a:pPr>
                <a:defRPr/>
              </a:pPr>
              <a:t>5</a:t>
            </a:fld>
            <a:endParaRPr lang="en-US"/>
          </a:p>
        </p:txBody>
      </p:sp>
      <p:sp>
        <p:nvSpPr>
          <p:cNvPr id="729090" name="Rectangle 2"/>
          <p:cNvSpPr>
            <a:spLocks noGrp="1" noChangeArrowheads="1"/>
          </p:cNvSpPr>
          <p:nvPr>
            <p:ph type="title"/>
          </p:nvPr>
        </p:nvSpPr>
        <p:spPr>
          <a:xfrm>
            <a:off x="152400" y="1149350"/>
            <a:ext cx="8229600" cy="1143000"/>
          </a:xfrm>
        </p:spPr>
        <p:txBody>
          <a:bodyPr>
            <a:normAutofit/>
          </a:bodyPr>
          <a:lstStyle/>
          <a:p>
            <a:pPr algn="l">
              <a:defRPr/>
            </a:pPr>
            <a:r>
              <a:rPr lang="en-US" sz="3600" dirty="0" smtClean="0">
                <a:solidFill>
                  <a:schemeClr val="bg1"/>
                </a:solidFill>
              </a:rPr>
              <a:t>Exemption </a:t>
            </a:r>
            <a:r>
              <a:rPr lang="en-US" sz="3600" dirty="0">
                <a:solidFill>
                  <a:schemeClr val="bg1"/>
                </a:solidFill>
              </a:rPr>
              <a:t>for Food and Food </a:t>
            </a:r>
            <a:r>
              <a:rPr lang="en-US" sz="3600" dirty="0" smtClean="0">
                <a:solidFill>
                  <a:schemeClr val="bg1"/>
                </a:solidFill>
              </a:rPr>
              <a:t>Ingredients</a:t>
            </a:r>
          </a:p>
        </p:txBody>
      </p:sp>
      <p:sp>
        <p:nvSpPr>
          <p:cNvPr id="729091" name="Rectangle 3"/>
          <p:cNvSpPr>
            <a:spLocks noGrp="1" noChangeArrowheads="1"/>
          </p:cNvSpPr>
          <p:nvPr>
            <p:ph type="body" idx="1"/>
          </p:nvPr>
        </p:nvSpPr>
        <p:spPr>
          <a:xfrm>
            <a:off x="152400" y="2301875"/>
            <a:ext cx="8458200" cy="4419600"/>
          </a:xfrm>
        </p:spPr>
        <p:txBody>
          <a:bodyPr>
            <a:normAutofit/>
          </a:bodyPr>
          <a:lstStyle/>
          <a:p>
            <a:pPr eaLnBrk="1" hangingPunct="1">
              <a:defRPr/>
            </a:pPr>
            <a:r>
              <a:rPr lang="en-US" dirty="0" smtClean="0">
                <a:solidFill>
                  <a:schemeClr val="bg1"/>
                </a:solidFill>
              </a:rPr>
              <a:t>The sales price from the sale of and the storage, use, or other consumption of food and food ingredients, except:</a:t>
            </a:r>
          </a:p>
          <a:p>
            <a:pPr eaLnBrk="1" hangingPunct="1">
              <a:defRPr/>
            </a:pPr>
            <a:endParaRPr lang="en-US" sz="1600" dirty="0" smtClean="0">
              <a:solidFill>
                <a:schemeClr val="bg1"/>
              </a:solidFill>
            </a:endParaRPr>
          </a:p>
          <a:p>
            <a:pPr lvl="1" eaLnBrk="1" hangingPunct="1">
              <a:defRPr/>
            </a:pPr>
            <a:r>
              <a:rPr lang="en-US" dirty="0" smtClean="0">
                <a:solidFill>
                  <a:schemeClr val="bg1"/>
                </a:solidFill>
              </a:rPr>
              <a:t>Candy (see Part 2)</a:t>
            </a:r>
            <a:endParaRPr lang="en-US" dirty="0">
              <a:solidFill>
                <a:schemeClr val="bg1"/>
              </a:solidFill>
            </a:endParaRPr>
          </a:p>
          <a:p>
            <a:pPr lvl="1" eaLnBrk="1" hangingPunct="1">
              <a:defRPr/>
            </a:pPr>
            <a:r>
              <a:rPr lang="en-US" dirty="0" smtClean="0">
                <a:solidFill>
                  <a:schemeClr val="bg1"/>
                </a:solidFill>
              </a:rPr>
              <a:t>Soft drinks (see Part 2)</a:t>
            </a:r>
          </a:p>
          <a:p>
            <a:pPr lvl="1" eaLnBrk="1" hangingPunct="1">
              <a:defRPr/>
            </a:pPr>
            <a:r>
              <a:rPr lang="en-US" dirty="0" smtClean="0">
                <a:solidFill>
                  <a:schemeClr val="bg1"/>
                </a:solidFill>
              </a:rPr>
              <a:t>Dietary supplements (see Part 2)</a:t>
            </a:r>
          </a:p>
          <a:p>
            <a:pPr lvl="1" eaLnBrk="1" hangingPunct="1">
              <a:defRPr/>
            </a:pPr>
            <a:r>
              <a:rPr lang="en-US" dirty="0" smtClean="0">
                <a:solidFill>
                  <a:schemeClr val="bg1"/>
                </a:solidFill>
              </a:rPr>
              <a:t>Prepared food</a:t>
            </a:r>
          </a:p>
          <a:p>
            <a:pPr eaLnBrk="1" hangingPunct="1">
              <a:defRPr/>
            </a:pPr>
            <a:endParaRPr lang="en-US" dirty="0" smtClean="0"/>
          </a:p>
        </p:txBody>
      </p:sp>
    </p:spTree>
    <p:extLst>
      <p:ext uri="{BB962C8B-B14F-4D97-AF65-F5344CB8AC3E}">
        <p14:creationId xmlns:p14="http://schemas.microsoft.com/office/powerpoint/2010/main" val="329509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AC75617-F5AE-4E03-A9BB-9335BC36DC10}" type="slidenum">
              <a:rPr lang="en-US"/>
              <a:pPr>
                <a:defRPr/>
              </a:pPr>
              <a:t>6</a:t>
            </a:fld>
            <a:endParaRPr lang="en-US"/>
          </a:p>
        </p:txBody>
      </p:sp>
      <p:sp>
        <p:nvSpPr>
          <p:cNvPr id="730114" name="Rectangle 2"/>
          <p:cNvSpPr>
            <a:spLocks noGrp="1" noChangeArrowheads="1"/>
          </p:cNvSpPr>
          <p:nvPr>
            <p:ph type="title"/>
          </p:nvPr>
        </p:nvSpPr>
        <p:spPr>
          <a:xfrm>
            <a:off x="304800" y="1066800"/>
            <a:ext cx="8229600" cy="1143000"/>
          </a:xfrm>
        </p:spPr>
        <p:txBody>
          <a:bodyPr>
            <a:normAutofit/>
          </a:bodyPr>
          <a:lstStyle/>
          <a:p>
            <a:pPr algn="l">
              <a:defRPr/>
            </a:pPr>
            <a:r>
              <a:rPr lang="en-US" sz="4800" dirty="0" smtClean="0">
                <a:solidFill>
                  <a:schemeClr val="bg1"/>
                </a:solidFill>
              </a:rPr>
              <a:t>Food and Food Ingredient</a:t>
            </a:r>
          </a:p>
        </p:txBody>
      </p:sp>
      <p:sp>
        <p:nvSpPr>
          <p:cNvPr id="730115" name="Rectangle 3"/>
          <p:cNvSpPr>
            <a:spLocks noGrp="1" noChangeArrowheads="1"/>
          </p:cNvSpPr>
          <p:nvPr>
            <p:ph type="body" idx="1"/>
          </p:nvPr>
        </p:nvSpPr>
        <p:spPr>
          <a:xfrm>
            <a:off x="457200" y="2438400"/>
            <a:ext cx="8229600" cy="3886200"/>
          </a:xfrm>
        </p:spPr>
        <p:txBody>
          <a:bodyPr/>
          <a:lstStyle/>
          <a:p>
            <a:pPr>
              <a:buFontTx/>
              <a:buNone/>
              <a:defRPr/>
            </a:pPr>
            <a:r>
              <a:rPr lang="en-US" dirty="0" smtClean="0"/>
              <a:t>	</a:t>
            </a:r>
            <a:r>
              <a:rPr lang="en-US" dirty="0" smtClean="0">
                <a:solidFill>
                  <a:schemeClr val="bg1"/>
                </a:solidFill>
              </a:rPr>
              <a:t>A substance in liquid, concentrated, solid, frozen, dried, or dehydrated form, that is sold for ingestion, or for chewing, by humans and that is ingested or chewed for its taste or nutritional value…does not include alcoholic beverages or tobacco.</a:t>
            </a:r>
          </a:p>
          <a:p>
            <a:pPr eaLnBrk="1" hangingPunct="1">
              <a:defRPr/>
            </a:pPr>
            <a:endParaRPr lang="en-US" dirty="0" smtClean="0"/>
          </a:p>
        </p:txBody>
      </p:sp>
    </p:spTree>
    <p:extLst>
      <p:ext uri="{BB962C8B-B14F-4D97-AF65-F5344CB8AC3E}">
        <p14:creationId xmlns:p14="http://schemas.microsoft.com/office/powerpoint/2010/main" val="2408656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27932"/>
            <a:ext cx="8229600" cy="838200"/>
          </a:xfrm>
        </p:spPr>
        <p:txBody>
          <a:bodyPr>
            <a:normAutofit fontScale="90000"/>
          </a:bodyPr>
          <a:lstStyle/>
          <a:p>
            <a:pPr algn="l">
              <a:defRPr/>
            </a:pPr>
            <a:r>
              <a:rPr lang="en-US" dirty="0" smtClean="0">
                <a:solidFill>
                  <a:schemeClr val="bg1"/>
                </a:solidFill>
              </a:rPr>
              <a:t/>
            </a:r>
            <a:br>
              <a:rPr lang="en-US" dirty="0" smtClean="0">
                <a:solidFill>
                  <a:schemeClr val="bg1"/>
                </a:solidFill>
              </a:rPr>
            </a:br>
            <a:r>
              <a:rPr lang="en-US" sz="5300" dirty="0" smtClean="0">
                <a:solidFill>
                  <a:schemeClr val="bg1"/>
                </a:solidFill>
              </a:rPr>
              <a:t>Food </a:t>
            </a:r>
            <a:r>
              <a:rPr lang="en-US" sz="5300" dirty="0">
                <a:solidFill>
                  <a:schemeClr val="bg1"/>
                </a:solidFill>
              </a:rPr>
              <a:t>and Food </a:t>
            </a:r>
            <a:r>
              <a:rPr lang="en-US" sz="5300" dirty="0" smtClean="0">
                <a:solidFill>
                  <a:schemeClr val="bg1"/>
                </a:solidFill>
              </a:rPr>
              <a:t>Ingredient</a:t>
            </a:r>
            <a:r>
              <a:rPr lang="en-US" sz="4000" dirty="0">
                <a:solidFill>
                  <a:schemeClr val="bg1"/>
                </a:solidFill>
              </a:rPr>
              <a:t/>
            </a:r>
            <a:br>
              <a:rPr lang="en-US" sz="4000" dirty="0">
                <a:solidFill>
                  <a:schemeClr val="bg1"/>
                </a:solidFill>
              </a:rPr>
            </a:br>
            <a:endParaRPr lang="en-US" dirty="0"/>
          </a:p>
        </p:txBody>
      </p:sp>
      <p:sp>
        <p:nvSpPr>
          <p:cNvPr id="3" name="Content Placeholder 2"/>
          <p:cNvSpPr>
            <a:spLocks noGrp="1"/>
          </p:cNvSpPr>
          <p:nvPr>
            <p:ph idx="1"/>
          </p:nvPr>
        </p:nvSpPr>
        <p:spPr>
          <a:xfrm>
            <a:off x="320040" y="1982787"/>
            <a:ext cx="8229600" cy="4373563"/>
          </a:xfrm>
        </p:spPr>
        <p:txBody>
          <a:bodyPr/>
          <a:lstStyle/>
          <a:p>
            <a:pPr marL="0" indent="0">
              <a:buFont typeface="Wingdings" panose="05000000000000000000" pitchFamily="2" charset="2"/>
              <a:buNone/>
              <a:defRPr/>
            </a:pPr>
            <a:endParaRPr lang="en-US" dirty="0" smtClean="0"/>
          </a:p>
          <a:p>
            <a:pPr>
              <a:defRPr/>
            </a:pPr>
            <a:r>
              <a:rPr lang="en-US" dirty="0" smtClean="0">
                <a:solidFill>
                  <a:schemeClr val="bg1"/>
                </a:solidFill>
              </a:rPr>
              <a:t>Food and food ingredients include beverages, but not alcoholic beverages (0.5% or more alcohol by volume).</a:t>
            </a:r>
          </a:p>
          <a:p>
            <a:pPr>
              <a:defRPr/>
            </a:pPr>
            <a:endParaRPr lang="en-US" dirty="0" smtClean="0">
              <a:solidFill>
                <a:schemeClr val="bg1"/>
              </a:solidFill>
            </a:endParaRPr>
          </a:p>
          <a:p>
            <a:pPr>
              <a:defRPr/>
            </a:pPr>
            <a:r>
              <a:rPr lang="en-US" dirty="0" smtClean="0">
                <a:solidFill>
                  <a:schemeClr val="bg1"/>
                </a:solidFill>
              </a:rPr>
              <a:t>Alcoholic beverages are taxable.</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9FE1B23B-B509-4F9F-B560-32590E1D025C}" type="slidenum">
              <a:rPr lang="en-US" smtClean="0"/>
              <a:t>7</a:t>
            </a:fld>
            <a:endParaRPr lang="en-US"/>
          </a:p>
        </p:txBody>
      </p:sp>
    </p:spTree>
    <p:extLst>
      <p:ext uri="{BB962C8B-B14F-4D97-AF65-F5344CB8AC3E}">
        <p14:creationId xmlns:p14="http://schemas.microsoft.com/office/powerpoint/2010/main" val="3630652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143000"/>
            <a:ext cx="8686800" cy="5181600"/>
          </a:xfrm>
        </p:spPr>
        <p:txBody>
          <a:bodyPr anchor="ctr">
            <a:normAutofit/>
          </a:bodyPr>
          <a:lstStyle/>
          <a:p>
            <a:pPr marL="0" indent="0">
              <a:lnSpc>
                <a:spcPct val="80000"/>
              </a:lnSpc>
              <a:buNone/>
              <a:defRPr/>
            </a:pPr>
            <a:r>
              <a:rPr lang="en-US" sz="4800" dirty="0">
                <a:solidFill>
                  <a:schemeClr val="bg1"/>
                </a:solidFill>
              </a:rPr>
              <a:t>P</a:t>
            </a:r>
            <a:r>
              <a:rPr lang="en-US" sz="4800" dirty="0" smtClean="0">
                <a:solidFill>
                  <a:schemeClr val="bg1"/>
                </a:solidFill>
              </a:rPr>
              <a:t>repared Food</a:t>
            </a:r>
          </a:p>
          <a:p>
            <a:pPr marL="0" indent="0">
              <a:lnSpc>
                <a:spcPct val="80000"/>
              </a:lnSpc>
              <a:buNone/>
              <a:defRPr/>
            </a:pPr>
            <a:endParaRPr lang="en-US" sz="3600" dirty="0" smtClean="0">
              <a:solidFill>
                <a:schemeClr val="bg1"/>
              </a:solidFill>
            </a:endParaRPr>
          </a:p>
          <a:p>
            <a:pPr>
              <a:lnSpc>
                <a:spcPct val="80000"/>
              </a:lnSpc>
              <a:defRPr/>
            </a:pPr>
            <a:r>
              <a:rPr lang="en-US" sz="3600" dirty="0" smtClean="0">
                <a:solidFill>
                  <a:schemeClr val="bg1"/>
                </a:solidFill>
              </a:rPr>
              <a:t>Most restaurant sales are taxable as prepared food.</a:t>
            </a:r>
          </a:p>
          <a:p>
            <a:pPr marL="346075" indent="-346075" eaLnBrk="1" hangingPunct="1">
              <a:lnSpc>
                <a:spcPct val="80000"/>
              </a:lnSpc>
              <a:buFont typeface="Wingdings" panose="05000000000000000000" pitchFamily="2" charset="2"/>
              <a:buNone/>
              <a:tabLst>
                <a:tab pos="346075" algn="l"/>
              </a:tabLst>
              <a:defRPr/>
            </a:pPr>
            <a:endParaRPr lang="en-US" sz="3600" dirty="0" smtClean="0">
              <a:solidFill>
                <a:schemeClr val="bg1"/>
              </a:solidFill>
            </a:endParaRPr>
          </a:p>
          <a:p>
            <a:pPr>
              <a:lnSpc>
                <a:spcPct val="80000"/>
              </a:lnSpc>
              <a:defRPr/>
            </a:pPr>
            <a:r>
              <a:rPr lang="en-US" sz="3600" dirty="0" smtClean="0">
                <a:solidFill>
                  <a:schemeClr val="bg1"/>
                </a:solidFill>
              </a:rPr>
              <a:t>Most grocery store sales are not prepared foods, although some are likely to be prepared food.</a:t>
            </a:r>
          </a:p>
        </p:txBody>
      </p:sp>
      <p:sp>
        <p:nvSpPr>
          <p:cNvPr id="2" name="Slide Number Placeholder 1"/>
          <p:cNvSpPr>
            <a:spLocks noGrp="1"/>
          </p:cNvSpPr>
          <p:nvPr>
            <p:ph type="sldNum" sz="quarter" idx="12"/>
          </p:nvPr>
        </p:nvSpPr>
        <p:spPr/>
        <p:txBody>
          <a:bodyPr/>
          <a:lstStyle/>
          <a:p>
            <a:fld id="{9FE1B23B-B509-4F9F-B560-32590E1D025C}" type="slidenum">
              <a:rPr lang="en-US" smtClean="0"/>
              <a:t>8</a:t>
            </a:fld>
            <a:endParaRPr lang="en-US"/>
          </a:p>
        </p:txBody>
      </p:sp>
    </p:spTree>
    <p:extLst>
      <p:ext uri="{BB962C8B-B14F-4D97-AF65-F5344CB8AC3E}">
        <p14:creationId xmlns:p14="http://schemas.microsoft.com/office/powerpoint/2010/main" val="8690499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91" y="914400"/>
            <a:ext cx="8229600" cy="1143000"/>
          </a:xfrm>
        </p:spPr>
        <p:txBody>
          <a:bodyPr>
            <a:normAutofit/>
          </a:bodyPr>
          <a:lstStyle/>
          <a:p>
            <a:pPr algn="l">
              <a:defRPr/>
            </a:pPr>
            <a:r>
              <a:rPr lang="en-US" dirty="0" smtClean="0">
                <a:solidFill>
                  <a:schemeClr val="bg1"/>
                </a:solidFill>
              </a:rPr>
              <a:t>Step 1 - Prepared Food </a:t>
            </a:r>
            <a:r>
              <a:rPr lang="en-US" u="sng" dirty="0" smtClean="0">
                <a:solidFill>
                  <a:schemeClr val="bg1"/>
                </a:solidFill>
              </a:rPr>
              <a:t>Includes</a:t>
            </a:r>
            <a:endParaRPr lang="en-US" u="sng" dirty="0">
              <a:solidFill>
                <a:schemeClr val="bg1"/>
              </a:solidFill>
            </a:endParaRPr>
          </a:p>
        </p:txBody>
      </p:sp>
      <p:sp>
        <p:nvSpPr>
          <p:cNvPr id="3" name="Content Placeholder 2"/>
          <p:cNvSpPr>
            <a:spLocks noGrp="1"/>
          </p:cNvSpPr>
          <p:nvPr>
            <p:ph idx="1"/>
          </p:nvPr>
        </p:nvSpPr>
        <p:spPr>
          <a:xfrm>
            <a:off x="304800" y="1933575"/>
            <a:ext cx="8229600" cy="4525963"/>
          </a:xfrm>
        </p:spPr>
        <p:txBody>
          <a:bodyPr>
            <a:normAutofit/>
          </a:bodyPr>
          <a:lstStyle/>
          <a:p>
            <a:pPr marL="0" indent="0">
              <a:buFont typeface="Wingdings" panose="05000000000000000000" pitchFamily="2" charset="2"/>
              <a:buNone/>
              <a:defRPr/>
            </a:pPr>
            <a:r>
              <a:rPr lang="en-US" b="1" dirty="0" smtClean="0">
                <a:solidFill>
                  <a:schemeClr val="bg1"/>
                </a:solidFill>
              </a:rPr>
              <a:t>Test 1: Food or food ingredient sold in a heated state (above room temp).</a:t>
            </a:r>
            <a:endParaRPr lang="en-US" dirty="0" smtClean="0">
              <a:solidFill>
                <a:schemeClr val="bg1"/>
              </a:solidFill>
            </a:endParaRPr>
          </a:p>
          <a:p>
            <a:pPr>
              <a:defRPr/>
            </a:pPr>
            <a:endParaRPr lang="en-US" sz="1400" b="1" dirty="0" smtClean="0">
              <a:solidFill>
                <a:schemeClr val="bg1"/>
              </a:solidFill>
            </a:endParaRPr>
          </a:p>
          <a:p>
            <a:pPr lvl="1">
              <a:defRPr/>
            </a:pPr>
            <a:r>
              <a:rPr lang="en-US" dirty="0" smtClean="0">
                <a:solidFill>
                  <a:schemeClr val="bg1"/>
                </a:solidFill>
              </a:rPr>
              <a:t>Hot coffee</a:t>
            </a:r>
          </a:p>
          <a:p>
            <a:pPr lvl="1">
              <a:defRPr/>
            </a:pPr>
            <a:r>
              <a:rPr lang="en-US" dirty="0" smtClean="0">
                <a:solidFill>
                  <a:schemeClr val="bg1"/>
                </a:solidFill>
              </a:rPr>
              <a:t>Rotisserie chicken</a:t>
            </a:r>
          </a:p>
          <a:p>
            <a:pPr lvl="1">
              <a:defRPr/>
            </a:pPr>
            <a:r>
              <a:rPr lang="en-US" dirty="0" smtClean="0">
                <a:solidFill>
                  <a:schemeClr val="bg1"/>
                </a:solidFill>
              </a:rPr>
              <a:t>Burgers, hot dogs, French fries, pizza</a:t>
            </a:r>
          </a:p>
          <a:p>
            <a:pPr marL="400050" lvl="1" indent="0">
              <a:buFontTx/>
              <a:buNone/>
              <a:defRPr/>
            </a:pPr>
            <a:endParaRPr lang="en-US" sz="1000" dirty="0">
              <a:solidFill>
                <a:schemeClr val="bg1"/>
              </a:solidFill>
            </a:endParaRPr>
          </a:p>
          <a:p>
            <a:pPr marL="0" indent="0">
              <a:buFont typeface="Wingdings" panose="05000000000000000000" pitchFamily="2" charset="2"/>
              <a:buNone/>
              <a:defRPr/>
            </a:pPr>
            <a:r>
              <a:rPr lang="en-US" dirty="0" smtClean="0">
                <a:solidFill>
                  <a:schemeClr val="bg1"/>
                </a:solidFill>
              </a:rPr>
              <a:t>If customer places unheated item in microwave and heats, the item is </a:t>
            </a:r>
            <a:r>
              <a:rPr lang="en-US" u="sng" dirty="0" smtClean="0">
                <a:solidFill>
                  <a:schemeClr val="bg1"/>
                </a:solidFill>
              </a:rPr>
              <a:t>not</a:t>
            </a:r>
            <a:r>
              <a:rPr lang="en-US" dirty="0" smtClean="0">
                <a:solidFill>
                  <a:schemeClr val="bg1"/>
                </a:solidFill>
              </a:rPr>
              <a:t> sold in a heated state.</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9</a:t>
            </a:fld>
            <a:endParaRPr lang="en-US"/>
          </a:p>
        </p:txBody>
      </p:sp>
    </p:spTree>
    <p:extLst>
      <p:ext uri="{BB962C8B-B14F-4D97-AF65-F5344CB8AC3E}">
        <p14:creationId xmlns:p14="http://schemas.microsoft.com/office/powerpoint/2010/main" val="11895993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C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002e_Owner xmlns="9e30f06f-ad7a-453a-8e08-8a8878e30bd1">
      <Value>21</Value>
    </_x002e_Owner>
    <_x002e_DocumentType xmlns="9e30f06f-ad7a-453a-8e08-8a8878e30bd1">
      <Value>122</Value>
      <Value>171</Value>
    </_x002e_DocumentType>
    <_x002e_DocumentYear xmlns="9e30f06f-ad7a-453a-8e08-8a8878e30bd1">2017</_x002e_DocumentYear>
    <RoutingRuleDescription xmlns="http://schemas.microsoft.com/sharepoint/v3" xsi:nil="true"/>
    <Hidden xmlns="d10ce2d0-c0fa-4d74-8fb3-46104ea3aea1">false</Hidden>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A8F8BEEF9F5A943984314B33BAED9E2" ma:contentTypeVersion="11" ma:contentTypeDescription="Create a new document." ma:contentTypeScope="" ma:versionID="ebdf4c6615476a4fd1fc5830251f59be">
  <xsd:schema xmlns:xsd="http://www.w3.org/2001/XMLSchema" xmlns:xs="http://www.w3.org/2001/XMLSchema" xmlns:p="http://schemas.microsoft.com/office/2006/metadata/properties" xmlns:ns1="http://schemas.microsoft.com/sharepoint/v3" xmlns:ns2="9e30f06f-ad7a-453a-8e08-8a8878e30bd1" xmlns:ns3="bb65cc95-6d4e-4879-a879-9838761499af" xmlns:ns4="d10ce2d0-c0fa-4d74-8fb3-46104ea3aea1" targetNamespace="http://schemas.microsoft.com/office/2006/metadata/properties" ma:root="true" ma:fieldsID="ebcf878203b282bdca03de4cf35547db" ns1:_="" ns2:_="" ns3:_="" ns4:_="">
    <xsd:import namespace="http://schemas.microsoft.com/sharepoint/v3"/>
    <xsd:import namespace="9e30f06f-ad7a-453a-8e08-8a8878e30bd1"/>
    <xsd:import namespace="bb65cc95-6d4e-4879-a879-9838761499af"/>
    <xsd:import namespace="d10ce2d0-c0fa-4d74-8fb3-46104ea3aea1"/>
    <xsd:element name="properties">
      <xsd:complexType>
        <xsd:sequence>
          <xsd:element name="documentManagement">
            <xsd:complexType>
              <xsd:all>
                <xsd:element ref="ns1:RoutingRuleDescription" minOccurs="0"/>
                <xsd:element ref="ns2:_x002e_DocumentType" minOccurs="0"/>
                <xsd:element ref="ns2:_x002e_Owner" minOccurs="0"/>
                <xsd:element ref="ns3:_dlc_DocId" minOccurs="0"/>
                <xsd:element ref="ns3:_dlc_DocIdUrl" minOccurs="0"/>
                <xsd:element ref="ns3:_dlc_DocIdPersistId" minOccurs="0"/>
                <xsd:element ref="ns2:_x002e_Owner_x003a_Title" minOccurs="0"/>
                <xsd:element ref="ns2:_x002e_DocumentYear" minOccurs="0"/>
                <xsd:element ref="ns4:Hidden"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30f06f-ad7a-453a-8e08-8a8878e30bd1" elementFormDefault="qualified">
    <xsd:import namespace="http://schemas.microsoft.com/office/2006/documentManagement/types"/>
    <xsd:import namespace="http://schemas.microsoft.com/office/infopath/2007/PartnerControls"/>
    <xsd:element name="_x002e_DocumentType" ma:index="3" nillable="true" ma:displayName=".DocumentType" ma:list="{16749d5e-cea4-48ae-a28f-956a510190bc}" ma:internalName="_x002E_DocumentType" ma:showField="Title" ma:web="9e30f06f-ad7a-453a-8e08-8a8878e30bd1" ma:requiredMultiChoice="true">
      <xsd:complexType>
        <xsd:complexContent>
          <xsd:extension base="dms:MultiChoiceLookup">
            <xsd:sequence>
              <xsd:element name="Value" type="dms:Lookup" maxOccurs="unbounded" minOccurs="0" nillable="true"/>
            </xsd:sequence>
          </xsd:extension>
        </xsd:complexContent>
      </xsd:complexType>
    </xsd:element>
    <xsd:element name="_x002e_Owner" ma:index="4" nillable="true" ma:displayName=".Owner" ma:list="{29e46617-3f90-47c2-81cb-c15a8896bebd}" ma:internalName="_x002E_Owner" ma:showField="Title" ma:web="9e30f06f-ad7a-453a-8e08-8a8878e30bd1" ma:requiredMultiChoice="true">
      <xsd:complexType>
        <xsd:complexContent>
          <xsd:extension base="dms:MultiChoiceLookup">
            <xsd:sequence>
              <xsd:element name="Value" type="dms:Lookup" maxOccurs="unbounded" minOccurs="0" nillable="true"/>
            </xsd:sequence>
          </xsd:extension>
        </xsd:complexContent>
      </xsd:complexType>
    </xsd:element>
    <xsd:element name="_x002e_Owner_x003a_Title" ma:index="13" nillable="true" ma:displayName=".Owner:Title" ma:list="{29e46617-3f90-47c2-81cb-c15a8896bebd}" ma:internalName="_x002E_Owner_x003A_Title" ma:readOnly="true" ma:showField="Title" ma:web="9e30f06f-ad7a-453a-8e08-8a8878e30bd1">
      <xsd:complexType>
        <xsd:complexContent>
          <xsd:extension base="dms:MultiChoiceLookup">
            <xsd:sequence>
              <xsd:element name="Value" type="dms:Lookup" maxOccurs="unbounded" minOccurs="0" nillable="true"/>
            </xsd:sequence>
          </xsd:extension>
        </xsd:complexContent>
      </xsd:complexType>
    </xsd:element>
    <xsd:element name="_x002e_DocumentYear" ma:index="15" nillable="true" ma:displayName=".DocumentYear" ma:description="Year(s) the document applies to." ma:format="Dropdown" ma:indexed="true" ma:internalName="_x002E_DocumentYear">
      <xsd:simpleType>
        <xsd:restriction base="dms:Choice">
          <xsd:enumeration value="multi-year"/>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enumeration value="1994"/>
          <xsd:enumeration value="1993"/>
          <xsd:enumeration value="1992"/>
          <xsd:enumeration value="1991"/>
          <xsd:enumeration value="1990"/>
          <xsd:enumeration value="1989"/>
          <xsd:enumeration value="1988"/>
          <xsd:enumeration value="1987"/>
          <xsd:enumeration value="1986"/>
          <xsd:enumeration value="1985"/>
          <xsd:enumeration value="1984"/>
          <xsd:enumeration value="1983"/>
          <xsd:enumeration value="1982"/>
          <xsd:enumeration value="1981"/>
          <xsd:enumeration value="1980"/>
          <xsd:enumeration value="1979"/>
          <xsd:enumeration value="1978"/>
          <xsd:enumeration value="1977"/>
          <xsd:enumeration value="1976"/>
          <xsd:enumeration value="1975"/>
          <xsd:enumeration value="1974"/>
          <xsd:enumeration value="1973"/>
          <xsd:enumeration value="1972"/>
          <xsd:enumeration value="1971"/>
          <xsd:enumeration value="1970"/>
          <xsd:enumeration value="1969"/>
          <xsd:enumeration value="1968"/>
          <xsd:enumeration value="1967"/>
          <xsd:enumeration value="1966"/>
          <xsd:enumeration value="1965"/>
        </xsd:restriction>
      </xsd:simpleType>
    </xsd:element>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b65cc95-6d4e-4879-a879-9838761499a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0ce2d0-c0fa-4d74-8fb3-46104ea3aea1" elementFormDefault="qualified">
    <xsd:import namespace="http://schemas.microsoft.com/office/2006/documentManagement/types"/>
    <xsd:import namespace="http://schemas.microsoft.com/office/infopath/2007/PartnerControls"/>
    <xsd:element name="Hidden" ma:index="16" nillable="true" ma:displayName="Hidden" ma:default="0" ma:description="Hide item from dynamic list views" ma:internalName="Hidde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1CB67E-56E8-4EBE-BB52-D44DFFCEA116}"/>
</file>

<file path=customXml/itemProps2.xml><?xml version="1.0" encoding="utf-8"?>
<ds:datastoreItem xmlns:ds="http://schemas.openxmlformats.org/officeDocument/2006/customXml" ds:itemID="{11C6FA2D-FF10-404A-B5B2-D7CAD0AE9353}"/>
</file>

<file path=customXml/itemProps3.xml><?xml version="1.0" encoding="utf-8"?>
<ds:datastoreItem xmlns:ds="http://schemas.openxmlformats.org/officeDocument/2006/customXml" ds:itemID="{C0C66068-DF9A-484D-8EA2-D20E9BE6826D}"/>
</file>

<file path=customXml/itemProps4.xml><?xml version="1.0" encoding="utf-8"?>
<ds:datastoreItem xmlns:ds="http://schemas.openxmlformats.org/officeDocument/2006/customXml" ds:itemID="{22E9B7ED-332A-454D-9CC0-6B6C3949B20D}"/>
</file>

<file path=docProps/app.xml><?xml version="1.0" encoding="utf-8"?>
<Properties xmlns="http://schemas.openxmlformats.org/officeDocument/2006/extended-properties" xmlns:vt="http://schemas.openxmlformats.org/officeDocument/2006/docPropsVTypes">
  <TotalTime>3355</TotalTime>
  <Words>1272</Words>
  <Application>Microsoft Office PowerPoint</Application>
  <PresentationFormat>On-screen Show (4:3)</PresentationFormat>
  <Paragraphs>175</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 Sales and Use Tax Training for Grocers Part 3  Wisconsin Department of Revenue April 2017  </vt:lpstr>
      <vt:lpstr>Topics of Discussion</vt:lpstr>
      <vt:lpstr>Additional Training for Grocers</vt:lpstr>
      <vt:lpstr> Sales of  Prepared Foods  </vt:lpstr>
      <vt:lpstr>Exemption for Food and Food Ingredients</vt:lpstr>
      <vt:lpstr>Food and Food Ingredient</vt:lpstr>
      <vt:lpstr> Food and Food Ingredient </vt:lpstr>
      <vt:lpstr>PowerPoint Presentation</vt:lpstr>
      <vt:lpstr>Step 1 - Prepared Food Includes</vt:lpstr>
      <vt:lpstr>Step 1 - Prepared Food Includes</vt:lpstr>
      <vt:lpstr>Step 1 - Prepared Food Includes</vt:lpstr>
      <vt:lpstr>Step 1 - Prepared Food Includes</vt:lpstr>
      <vt:lpstr>Step 2 - Prepared Food Includes</vt:lpstr>
      <vt:lpstr>What is the 75% Test?</vt:lpstr>
      <vt:lpstr>What is the 75% Test?</vt:lpstr>
      <vt:lpstr>Step 2 - Prepared Food Includes</vt:lpstr>
      <vt:lpstr>Step 2 - Prepared Food Includes</vt:lpstr>
      <vt:lpstr>What is the 75% Test?</vt:lpstr>
      <vt:lpstr>What is the 75% Test?</vt:lpstr>
      <vt:lpstr>What is the 75% Test?</vt:lpstr>
      <vt:lpstr>Prepared Food Example 1</vt:lpstr>
      <vt:lpstr>Prepared Food Example 2</vt:lpstr>
      <vt:lpstr>Additional Training for Grocers</vt:lpstr>
      <vt:lpstr>PowerPoint Presentation</vt:lpstr>
    </vt:vector>
  </TitlesOfParts>
  <Company>Wisconsin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and Use Tax Training for Grocers Part 3</dc:title>
  <dc:creator>Scott Green</dc:creator>
  <cp:lastModifiedBy>Green, Scott M; FTE; 01/03/2011</cp:lastModifiedBy>
  <cp:revision>294</cp:revision>
  <cp:lastPrinted>2017-02-14T20:10:17Z</cp:lastPrinted>
  <dcterms:created xsi:type="dcterms:W3CDTF">2012-05-08T14:25:00Z</dcterms:created>
  <dcterms:modified xsi:type="dcterms:W3CDTF">2017-04-17T15:12:34Z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arkAsFinal">
    <vt:bool>true</vt:bool>
  </property>
  <property fmtid="{D5CDD505-2E9C-101B-9397-08002B2CF9AE}" pid="4" name="ContentTypeId">
    <vt:lpwstr>0x0101004A8F8BEEF9F5A943984314B33BAED9E2</vt:lpwstr>
  </property>
  <property fmtid="{D5CDD505-2E9C-101B-9397-08002B2CF9AE}" pid="7" name="Archivable">
    <vt:bool>false</vt:bool>
  </property>
</Properties>
</file>