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8" r:id="rId2"/>
    <p:sldId id="416" r:id="rId3"/>
    <p:sldId id="418" r:id="rId4"/>
    <p:sldId id="414" r:id="rId5"/>
    <p:sldId id="356" r:id="rId6"/>
    <p:sldId id="328" r:id="rId7"/>
    <p:sldId id="378" r:id="rId8"/>
    <p:sldId id="330" r:id="rId9"/>
    <p:sldId id="379" r:id="rId10"/>
    <p:sldId id="332" r:id="rId11"/>
    <p:sldId id="334" r:id="rId12"/>
    <p:sldId id="419" r:id="rId13"/>
    <p:sldId id="401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5416" autoAdjust="0"/>
  </p:normalViewPr>
  <p:slideViewPr>
    <p:cSldViewPr>
      <p:cViewPr varScale="1">
        <p:scale>
          <a:sx n="98" d="100"/>
          <a:sy n="98" d="100"/>
        </p:scale>
        <p:origin x="6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12FACFE0-C14E-45A5-8085-7FBBD3D06D96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6575124F-51B3-47F9-B010-401250E3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5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18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418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691446AC-3177-40B8-89B6-129A53EB5C2A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6109"/>
            <a:ext cx="5607684" cy="4182427"/>
          </a:xfrm>
          <a:prstGeom prst="rect">
            <a:avLst/>
          </a:prstGeom>
        </p:spPr>
        <p:txBody>
          <a:bodyPr vert="horz" lIns="91567" tIns="45785" rIns="91567" bIns="457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7628" cy="46418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7"/>
            <a:ext cx="3037628" cy="46418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0CFC8186-6D94-4273-ACC5-23E7945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8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71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74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6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6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3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4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38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64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3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09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9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346E-EBA8-4ACE-93C5-A0D6B225D67C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E372-839B-4C71-8C1E-D1EDFCA78CD8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465E-DD60-43B1-B223-0806B8186D54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4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A4F6-EBA2-4E01-ACA4-F144AA1E56AC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C1581-0EF7-4D4A-87CF-28F91EE8A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43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A30E-27C6-4307-91DD-88788FEC2DDC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51A-472D-4087-8AB5-1A274D244628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4D0C-9A74-48D7-9CDF-6C0EE1E55C01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C553-B3B5-42B0-B2D1-0D705A0BEDB2}" type="datetime1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B01B-06B4-4677-A6A9-2CAC73C65EBD}" type="datetime1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042-FB3B-4229-A69E-8F322F445F68}" type="datetime1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5ACF-CCC4-48CE-8C32-B9E996569B6B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7AAA-73FB-406F-8BE6-3B70820652A6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1922-D37C-4EAF-B10C-D25B17829A58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ORSalesandUse@revenue.wi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46482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Sales and Use Tax Training for Grocers</a:t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Part 2</a:t>
            </a:r>
            <a:r>
              <a:rPr lang="en-US" sz="66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  <a:t>Wisconsin Department of Revenue</a:t>
            </a:r>
            <a:b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  <a:t>April 2017</a:t>
            </a:r>
            <a:br>
              <a:rPr lang="en-US" sz="32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3200" b="1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Definition of Dietary Supplement</a:t>
            </a:r>
            <a:endParaRPr lang="en-US" sz="4000" b="1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60448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A product intended to supplement a person's diet that meets all of the following: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746125" lvl="1" indent="-346075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Contains a vitamin, mineral, herb, botanical, amino acid or other dietary substance to supplement the </a:t>
            </a:r>
            <a:r>
              <a:rPr lang="en-US" dirty="0" smtClean="0">
                <a:solidFill>
                  <a:schemeClr val="bg1"/>
                </a:solidFill>
              </a:rPr>
              <a:t>diet, </a:t>
            </a:r>
            <a:endParaRPr lang="en-US" dirty="0">
              <a:solidFill>
                <a:schemeClr val="bg1"/>
              </a:solidFill>
            </a:endParaRPr>
          </a:p>
          <a:p>
            <a:pPr marL="746125" lvl="1" indent="-346075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Is intended </a:t>
            </a:r>
            <a:r>
              <a:rPr lang="en-US" dirty="0">
                <a:solidFill>
                  <a:schemeClr val="bg1"/>
                </a:solidFill>
              </a:rPr>
              <a:t>for ingestion in tablet, powder, capsule, gel-cap or if not in such forms, not represented as conventional food or intended to be </a:t>
            </a:r>
            <a:r>
              <a:rPr lang="en-US" dirty="0" smtClean="0">
                <a:solidFill>
                  <a:schemeClr val="bg1"/>
                </a:solidFill>
              </a:rPr>
              <a:t>the sole </a:t>
            </a:r>
            <a:r>
              <a:rPr lang="en-US" dirty="0">
                <a:solidFill>
                  <a:schemeClr val="bg1"/>
                </a:solidFill>
              </a:rPr>
              <a:t>item of a meal or </a:t>
            </a:r>
            <a:r>
              <a:rPr lang="en-US" dirty="0" smtClean="0">
                <a:solidFill>
                  <a:schemeClr val="bg1"/>
                </a:solidFill>
              </a:rPr>
              <a:t>diet, and</a:t>
            </a:r>
            <a:endParaRPr lang="en-US" dirty="0">
              <a:solidFill>
                <a:schemeClr val="bg1"/>
              </a:solidFill>
            </a:endParaRPr>
          </a:p>
          <a:p>
            <a:pPr marL="746125" lvl="1" indent="-346075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Is labeled </a:t>
            </a:r>
            <a:r>
              <a:rPr lang="en-US" dirty="0">
                <a:solidFill>
                  <a:schemeClr val="bg1"/>
                </a:solidFill>
              </a:rPr>
              <a:t>as a dietary supplement (21 C.F.R 101.36)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4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219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Supplement Facts vs. Nutrition Facts</a:t>
            </a:r>
          </a:p>
        </p:txBody>
      </p:sp>
      <p:pic>
        <p:nvPicPr>
          <p:cNvPr id="16388" name="Picture 5" descr="opti%20men%20lab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985962"/>
            <a:ext cx="41148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usda-guide-to-nutrition-labels-ga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2" y="1958975"/>
            <a:ext cx="34575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2" y="129425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Additional Training for Grocers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03525"/>
            <a:ext cx="8229600" cy="39179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Part 1 – Resources and Sales by Grocers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Part 3 - Sales of Prepared Foods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Part 4 - Preparing for an Audit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Contact </a:t>
            </a:r>
            <a:r>
              <a:rPr lang="en-US" sz="3600" b="1" dirty="0">
                <a:solidFill>
                  <a:schemeClr val="bg1"/>
                </a:solidFill>
              </a:rPr>
              <a:t>DOR</a:t>
            </a:r>
            <a:r>
              <a:rPr lang="en-US" b="1" dirty="0">
                <a:solidFill>
                  <a:schemeClr val="bg1"/>
                </a:solidFill>
              </a:rPr>
              <a:t> if you have questions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WISCONSIN DEPARTMENT OF REVENUE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Customer Service Bureau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 Box 8949, MS 5-77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Madison, WI 53708-8949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Phone</a:t>
            </a:r>
            <a:r>
              <a:rPr lang="en-US" dirty="0">
                <a:solidFill>
                  <a:schemeClr val="bg1"/>
                </a:solidFill>
              </a:rPr>
              <a:t>: (608) 266-2776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Email: </a:t>
            </a:r>
            <a:r>
              <a:rPr lang="en-US" dirty="0" smtClean="0">
                <a:hlinkClick r:id="rId3"/>
              </a:rPr>
              <a:t>DORSalesandUse@wisconsin.gov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5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Topics of Discussion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229600" cy="32178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Sales of Candy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Sales of Soft Drinks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Sale of Dietary Supplements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25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Additional Training for Grocers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21914"/>
            <a:ext cx="8229600" cy="39179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Part 1 – Resources and Sales by Grocers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Part 3 - Sales of Prepared Foods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Part 4 - Preparing for an Audit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40" y="1143000"/>
            <a:ext cx="8229600" cy="46482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6600" dirty="0" smtClean="0">
                <a:solidFill>
                  <a:schemeClr val="bg1"/>
                </a:solidFill>
              </a:rPr>
              <a:t>Sales </a:t>
            </a:r>
            <a:r>
              <a:rPr lang="en-US" sz="6600" dirty="0">
                <a:solidFill>
                  <a:schemeClr val="bg1"/>
                </a:solidFill>
              </a:rPr>
              <a:t>of Candy, </a:t>
            </a:r>
            <a:r>
              <a:rPr lang="en-US" sz="6600" dirty="0" smtClean="0">
                <a:solidFill>
                  <a:schemeClr val="bg1"/>
                </a:solidFill>
              </a:rPr>
              <a:t/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6600" dirty="0" smtClean="0">
                <a:solidFill>
                  <a:schemeClr val="bg1"/>
                </a:solidFill>
              </a:rPr>
              <a:t>Soft </a:t>
            </a:r>
            <a:r>
              <a:rPr lang="en-US" sz="6600" dirty="0">
                <a:solidFill>
                  <a:schemeClr val="bg1"/>
                </a:solidFill>
              </a:rPr>
              <a:t>Drinks, and </a:t>
            </a:r>
            <a:r>
              <a:rPr lang="en-US" sz="6600" dirty="0" smtClean="0">
                <a:solidFill>
                  <a:schemeClr val="bg1"/>
                </a:solidFill>
              </a:rPr>
              <a:t/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6600" dirty="0" smtClean="0">
                <a:solidFill>
                  <a:schemeClr val="bg1"/>
                </a:solidFill>
              </a:rPr>
              <a:t>Dietary Supplements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17CD4-FCBB-4631-8AC9-B934F08B327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935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Exemption </a:t>
            </a:r>
            <a:r>
              <a:rPr lang="en-US" sz="3600" dirty="0">
                <a:solidFill>
                  <a:schemeClr val="bg1"/>
                </a:solidFill>
              </a:rPr>
              <a:t>for Food and Food </a:t>
            </a:r>
            <a:r>
              <a:rPr lang="en-US" sz="3600" dirty="0" smtClean="0">
                <a:solidFill>
                  <a:schemeClr val="bg1"/>
                </a:solidFill>
              </a:rPr>
              <a:t>Ingredients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301875"/>
            <a:ext cx="84582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The sales price from the sale of and the storage, use, or other consumption of food and food ingredients, except:</a:t>
            </a:r>
          </a:p>
          <a:p>
            <a:pPr eaLnBrk="1" hangingPunct="1"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Candy </a:t>
            </a:r>
            <a:endParaRPr lang="en-US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Soft drinks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Dietary supplements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Prepared food (see Part 3)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50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04" y="990600"/>
            <a:ext cx="6578285" cy="7905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Definition of Candy</a:t>
            </a:r>
            <a:endParaRPr lang="en-US" sz="48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408" y="2112056"/>
            <a:ext cx="8686800" cy="4244294"/>
          </a:xfrm>
        </p:spPr>
        <p:txBody>
          <a:bodyPr anchor="ctr">
            <a:noAutofit/>
          </a:bodyPr>
          <a:lstStyle/>
          <a:p>
            <a:pPr marL="568325" indent="-568325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Preparation of:</a:t>
            </a:r>
          </a:p>
          <a:p>
            <a:pPr marL="568325" indent="-568325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746125" lvl="1" indent="-346075">
              <a:lnSpc>
                <a:spcPct val="90000"/>
              </a:lnSpc>
              <a:buFontTx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Sugar</a:t>
            </a:r>
            <a:r>
              <a:rPr lang="en-US" sz="3200" dirty="0">
                <a:solidFill>
                  <a:schemeClr val="bg1"/>
                </a:solidFill>
              </a:rPr>
              <a:t>, honey, or other natural or artificial sweeteners</a:t>
            </a:r>
          </a:p>
          <a:p>
            <a:pPr marL="746125" lvl="1" indent="-346075">
              <a:lnSpc>
                <a:spcPct val="90000"/>
              </a:lnSpc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Combined with chocolate, fruit, nuts, or other ingredients or flavorings</a:t>
            </a:r>
          </a:p>
          <a:p>
            <a:pPr marL="746125" lvl="1" indent="-346075">
              <a:lnSpc>
                <a:spcPct val="90000"/>
              </a:lnSpc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 the form of bars, drops, or </a:t>
            </a:r>
            <a:r>
              <a:rPr lang="en-US" sz="3200" dirty="0" smtClean="0">
                <a:solidFill>
                  <a:schemeClr val="bg1"/>
                </a:solidFill>
              </a:rPr>
              <a:t>pieces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Candy does not include a preparation that contains </a:t>
            </a:r>
            <a:r>
              <a:rPr lang="en-US" dirty="0">
                <a:solidFill>
                  <a:schemeClr val="bg1"/>
                </a:solidFill>
              </a:rPr>
              <a:t>flour </a:t>
            </a:r>
            <a:r>
              <a:rPr lang="en-US" dirty="0" smtClean="0">
                <a:solidFill>
                  <a:schemeClr val="bg1"/>
                </a:solidFill>
              </a:rPr>
              <a:t>or requires refrigeration.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96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07563544"/>
              </p:ext>
            </p:extLst>
          </p:nvPr>
        </p:nvGraphicFramePr>
        <p:xfrm>
          <a:off x="228601" y="1143001"/>
          <a:ext cx="8686799" cy="5394959"/>
        </p:xfrm>
        <a:graphic>
          <a:graphicData uri="http://schemas.openxmlformats.org/drawingml/2006/table">
            <a:tbl>
              <a:tblPr/>
              <a:tblGrid>
                <a:gridCol w="4228088"/>
                <a:gridCol w="2075607"/>
                <a:gridCol w="2383104"/>
              </a:tblGrid>
              <a:tr h="76966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Candy – Examples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11" marB="4571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Candy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Not Candy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Licorice (contains flour)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Ice cream sandwich (frozen) 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Chocolate chips (sweetened)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Chocolate-covered pretzels (contains flour)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Honey roasted peanuts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Marshmallows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Snickers Bar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Twix Bar (contains flour)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1581-0EF7-4D4A-87CF-28F91EE8ADD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66800"/>
            <a:ext cx="7959725" cy="7905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dirty="0" smtClean="0">
                <a:solidFill>
                  <a:schemeClr val="bg1"/>
                </a:solidFill>
              </a:rPr>
              <a:t>Definition of Soft Drink</a:t>
            </a:r>
            <a:endParaRPr lang="en-US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368" y="2286000"/>
            <a:ext cx="8382000" cy="4298949"/>
          </a:xfrm>
        </p:spPr>
        <p:txBody>
          <a:bodyPr anchor="ctr"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A beverage that contains a natural or artificial sweetener</a:t>
            </a:r>
          </a:p>
          <a:p>
            <a:pPr marL="0" indent="0" eaLnBrk="1" hangingPunct="1">
              <a:buNone/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Does not include:</a:t>
            </a:r>
          </a:p>
          <a:p>
            <a:pPr marL="746125" lvl="1" indent="-346075">
              <a:buFontTx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Alcoholic beverages (0.5% or more alcohol)</a:t>
            </a:r>
          </a:p>
          <a:p>
            <a:pPr marL="746125" lvl="1" indent="-346075">
              <a:buFontTx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Beverage that contains milk or milk products; soy, rice, or similar milk substitutes</a:t>
            </a:r>
          </a:p>
          <a:p>
            <a:pPr marL="746125" lvl="1" indent="-346075">
              <a:buFontTx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Beverage that contains more than 50% vegetable or fruit juice</a:t>
            </a:r>
          </a:p>
          <a:p>
            <a:pPr marL="346075" indent="-346075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88206719"/>
              </p:ext>
            </p:extLst>
          </p:nvPr>
        </p:nvGraphicFramePr>
        <p:xfrm>
          <a:off x="381000" y="1219200"/>
          <a:ext cx="8534400" cy="5222876"/>
        </p:xfrm>
        <a:graphic>
          <a:graphicData uri="http://schemas.openxmlformats.org/drawingml/2006/table">
            <a:tbl>
              <a:tblPr/>
              <a:tblGrid>
                <a:gridCol w="3581400"/>
                <a:gridCol w="2362200"/>
                <a:gridCol w="2590800"/>
              </a:tblGrid>
              <a:tr h="6833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Soft Drink – Examples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Soft Drink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Not Soft Drink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Iced Tea (unsweetened)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Iced Tea (sweetened)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Bottled Water (unsweetened) 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Bottled Water (sweetened) 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Fruit Drink (more than 50% fruit juice) 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Protein Drink (with milk and sweetener) 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Strawberry Milk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1581-0EF7-4D4A-87CF-28F91EE8ADD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4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F8BEEF9F5A943984314B33BAED9E2" ma:contentTypeVersion="11" ma:contentTypeDescription="Create a new document." ma:contentTypeScope="" ma:versionID="ebdf4c6615476a4fd1fc5830251f59be">
  <xsd:schema xmlns:xsd="http://www.w3.org/2001/XMLSchema" xmlns:xs="http://www.w3.org/2001/XMLSchema" xmlns:p="http://schemas.microsoft.com/office/2006/metadata/properties" xmlns:ns1="http://schemas.microsoft.com/sharepoint/v3" xmlns:ns2="9e30f06f-ad7a-453a-8e08-8a8878e30bd1" xmlns:ns3="bb65cc95-6d4e-4879-a879-9838761499af" xmlns:ns4="d10ce2d0-c0fa-4d74-8fb3-46104ea3aea1" targetNamespace="http://schemas.microsoft.com/office/2006/metadata/properties" ma:root="true" ma:fieldsID="ebcf878203b282bdca03de4cf35547db" ns1:_="" ns2:_="" ns3:_="" ns4:_="">
    <xsd:import namespace="http://schemas.microsoft.com/sharepoint/v3"/>
    <xsd:import namespace="9e30f06f-ad7a-453a-8e08-8a8878e30bd1"/>
    <xsd:import namespace="bb65cc95-6d4e-4879-a879-9838761499af"/>
    <xsd:import namespace="d10ce2d0-c0fa-4d74-8fb3-46104ea3aea1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_x002e_DocumentType" minOccurs="0"/>
                <xsd:element ref="ns2:_x002e_Owner" minOccurs="0"/>
                <xsd:element ref="ns3:_dlc_DocId" minOccurs="0"/>
                <xsd:element ref="ns3:_dlc_DocIdUrl" minOccurs="0"/>
                <xsd:element ref="ns3:_dlc_DocIdPersistId" minOccurs="0"/>
                <xsd:element ref="ns2:_x002e_Owner_x003a_Title" minOccurs="0"/>
                <xsd:element ref="ns2:_x002e_DocumentYear" minOccurs="0"/>
                <xsd:element ref="ns4:Hidden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2" nillable="true" ma:displayName="Description" ma:description="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_x002e_DocumentType" ma:index="3" nillable="true" ma:displayName=".DocumentType" ma:list="{16749d5e-cea4-48ae-a28f-956a510190bc}" ma:internalName="_x002E_DocumentType" ma:showField="Title" ma:web="9e30f06f-ad7a-453a-8e08-8a8878e30bd1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x002e_Owner" ma:index="4" nillable="true" ma:displayName=".Owner" ma:list="{29e46617-3f90-47c2-81cb-c15a8896bebd}" ma:internalName="_x002E_Owner" ma:showField="Title" ma:web="9e30f06f-ad7a-453a-8e08-8a8878e30bd1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x002e_Owner_x003a_Title" ma:index="13" nillable="true" ma:displayName=".Owner:Title" ma:list="{29e46617-3f90-47c2-81cb-c15a8896bebd}" ma:internalName="_x002E_Owner_x003A_Title" ma:readOnly="true" ma:showField="Title" ma:web="9e30f06f-ad7a-453a-8e08-8a8878e30b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x002e_DocumentYear" ma:index="15" nillable="true" ma:displayName=".DocumentYear" ma:description="Year(s) the document applies to." ma:format="Dropdown" ma:indexed="true" ma:internalName="_x002E_DocumentYear">
      <xsd:simpleType>
        <xsd:restriction base="dms:Choice">
          <xsd:enumeration value="multi-year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  <xsd:enumeration value="1989"/>
          <xsd:enumeration value="1988"/>
          <xsd:enumeration value="1987"/>
          <xsd:enumeration value="1986"/>
          <xsd:enumeration value="1985"/>
          <xsd:enumeration value="1984"/>
          <xsd:enumeration value="1983"/>
          <xsd:enumeration value="1982"/>
          <xsd:enumeration value="1981"/>
          <xsd:enumeration value="1980"/>
          <xsd:enumeration value="1979"/>
          <xsd:enumeration value="1978"/>
          <xsd:enumeration value="1977"/>
          <xsd:enumeration value="1976"/>
          <xsd:enumeration value="1975"/>
          <xsd:enumeration value="1974"/>
          <xsd:enumeration value="1973"/>
          <xsd:enumeration value="1972"/>
          <xsd:enumeration value="1971"/>
          <xsd:enumeration value="1970"/>
          <xsd:enumeration value="1969"/>
          <xsd:enumeration value="1968"/>
          <xsd:enumeration value="1967"/>
          <xsd:enumeration value="1966"/>
          <xsd:enumeration value="1965"/>
        </xsd:restriction>
      </xsd:simple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ce2d0-c0fa-4d74-8fb3-46104ea3aea1" elementFormDefault="qualified">
    <xsd:import namespace="http://schemas.microsoft.com/office/2006/documentManagement/types"/>
    <xsd:import namespace="http://schemas.microsoft.com/office/infopath/2007/PartnerControls"/>
    <xsd:element name="Hidden" ma:index="16" nillable="true" ma:displayName="Hidden" ma:default="0" ma:description="Hide item from dynamic list views" ma:internalName="Hidden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2e_Owner xmlns="9e30f06f-ad7a-453a-8e08-8a8878e30bd1">
      <Value>21</Value>
    </_x002e_Owner>
    <_x002e_DocumentType xmlns="9e30f06f-ad7a-453a-8e08-8a8878e30bd1">
      <Value>122</Value>
      <Value>171</Value>
    </_x002e_DocumentType>
    <_x002e_DocumentYear xmlns="9e30f06f-ad7a-453a-8e08-8a8878e30bd1">2017</_x002e_DocumentYear>
    <RoutingRuleDescription xmlns="http://schemas.microsoft.com/sharepoint/v3" xsi:nil="true"/>
    <Hidden xmlns="d10ce2d0-c0fa-4d74-8fb3-46104ea3aea1">false</Hidden>
  </documentManagement>
</p:properties>
</file>

<file path=customXml/itemProps1.xml><?xml version="1.0" encoding="utf-8"?>
<ds:datastoreItem xmlns:ds="http://schemas.openxmlformats.org/officeDocument/2006/customXml" ds:itemID="{34410CD5-5B82-4F93-87F7-1EC1C498A54A}"/>
</file>

<file path=customXml/itemProps2.xml><?xml version="1.0" encoding="utf-8"?>
<ds:datastoreItem xmlns:ds="http://schemas.openxmlformats.org/officeDocument/2006/customXml" ds:itemID="{C4B60B99-B0C6-49AF-81EB-87A8B0D9DF74}"/>
</file>

<file path=customXml/itemProps3.xml><?xml version="1.0" encoding="utf-8"?>
<ds:datastoreItem xmlns:ds="http://schemas.openxmlformats.org/officeDocument/2006/customXml" ds:itemID="{10C81686-1CA8-4E7A-9383-A725CE99E665}"/>
</file>

<file path=customXml/itemProps4.xml><?xml version="1.0" encoding="utf-8"?>
<ds:datastoreItem xmlns:ds="http://schemas.openxmlformats.org/officeDocument/2006/customXml" ds:itemID="{35C5BD65-D90A-4677-8D29-5D2B212755D3}"/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368</Words>
  <Application>Microsoft Office PowerPoint</Application>
  <PresentationFormat>On-screen Show (4:3)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 Sales and Use Tax Training for Grocers Part 2  Wisconsin Department of Revenue April 2017  </vt:lpstr>
      <vt:lpstr>Topics of Discussion</vt:lpstr>
      <vt:lpstr>Additional Training for Grocers</vt:lpstr>
      <vt:lpstr>Sales of Candy,  Soft Drinks, and  Dietary Supplements</vt:lpstr>
      <vt:lpstr>Exemption for Food and Food Ingredients</vt:lpstr>
      <vt:lpstr>Definition of Candy</vt:lpstr>
      <vt:lpstr>PowerPoint Presentation</vt:lpstr>
      <vt:lpstr>Definition of Soft Drink</vt:lpstr>
      <vt:lpstr>PowerPoint Presentation</vt:lpstr>
      <vt:lpstr>Definition of Dietary Supplement</vt:lpstr>
      <vt:lpstr>PowerPoint Presentation</vt:lpstr>
      <vt:lpstr>Additional Training for Grocers</vt:lpstr>
      <vt:lpstr>PowerPoint Presentation</vt:lpstr>
    </vt:vector>
  </TitlesOfParts>
  <Company>Wisconsin Department of 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and Use Tax Training for Grocers Part 2</dc:title>
  <dc:creator>Scott Green</dc:creator>
  <cp:lastModifiedBy>Green, Scott M; FTE; 01/03/2011</cp:lastModifiedBy>
  <cp:revision>301</cp:revision>
  <cp:lastPrinted>2017-02-14T20:10:17Z</cp:lastPrinted>
  <dcterms:created xsi:type="dcterms:W3CDTF">2012-05-08T14:25:00Z</dcterms:created>
  <dcterms:modified xsi:type="dcterms:W3CDTF">2017-04-17T15:12:17Z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arkAsFinal">
    <vt:bool>true</vt:bool>
  </property>
  <property fmtid="{D5CDD505-2E9C-101B-9397-08002B2CF9AE}" pid="4" name="ContentTypeId">
    <vt:lpwstr>0x0101004A8F8BEEF9F5A943984314B33BAED9E2</vt:lpwstr>
  </property>
  <property fmtid="{D5CDD505-2E9C-101B-9397-08002B2CF9AE}" pid="7" name="Archivable">
    <vt:bool>false</vt:bool>
  </property>
</Properties>
</file>