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12.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8.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tags/tag1.xml" ContentType="application/vnd.openxmlformats-officedocument.presentationml.tag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98" r:id="rId2"/>
    <p:sldId id="358" r:id="rId3"/>
    <p:sldId id="419" r:id="rId4"/>
    <p:sldId id="346" r:id="rId5"/>
    <p:sldId id="417" r:id="rId6"/>
    <p:sldId id="413" r:id="rId7"/>
    <p:sldId id="418" r:id="rId8"/>
    <p:sldId id="416" r:id="rId9"/>
    <p:sldId id="370" r:id="rId10"/>
    <p:sldId id="377" r:id="rId11"/>
    <p:sldId id="356" r:id="rId12"/>
    <p:sldId id="357" r:id="rId13"/>
    <p:sldId id="355" r:id="rId14"/>
    <p:sldId id="359" r:id="rId15"/>
    <p:sldId id="360" r:id="rId16"/>
    <p:sldId id="392" r:id="rId17"/>
    <p:sldId id="393" r:id="rId18"/>
    <p:sldId id="402" r:id="rId19"/>
    <p:sldId id="414" r:id="rId20"/>
    <p:sldId id="394" r:id="rId21"/>
    <p:sldId id="395" r:id="rId22"/>
    <p:sldId id="415" r:id="rId23"/>
    <p:sldId id="401" r:id="rId24"/>
  </p:sldIdLst>
  <p:sldSz cx="9144000" cy="6858000" type="screen4x3"/>
  <p:notesSz cx="6997700" cy="92837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2" autoAdjust="0"/>
    <p:restoredTop sz="95416" autoAdjust="0"/>
  </p:normalViewPr>
  <p:slideViewPr>
    <p:cSldViewPr>
      <p:cViewPr varScale="1">
        <p:scale>
          <a:sx n="98" d="100"/>
          <a:sy n="98" d="100"/>
        </p:scale>
        <p:origin x="67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285"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2337" cy="464185"/>
          </a:xfrm>
          <a:prstGeom prst="rect">
            <a:avLst/>
          </a:prstGeom>
        </p:spPr>
        <p:txBody>
          <a:bodyPr vert="horz" lIns="93013" tIns="46506" rIns="93013" bIns="46506" rtlCol="0"/>
          <a:lstStyle>
            <a:lvl1pPr algn="l">
              <a:defRPr sz="1200"/>
            </a:lvl1pPr>
          </a:lstStyle>
          <a:p>
            <a:endParaRPr lang="en-US" dirty="0"/>
          </a:p>
        </p:txBody>
      </p:sp>
      <p:sp>
        <p:nvSpPr>
          <p:cNvPr id="4" name="Footer Placeholder 3"/>
          <p:cNvSpPr>
            <a:spLocks noGrp="1"/>
          </p:cNvSpPr>
          <p:nvPr>
            <p:ph type="ftr" sz="quarter" idx="2"/>
          </p:nvPr>
        </p:nvSpPr>
        <p:spPr>
          <a:xfrm>
            <a:off x="2" y="8817904"/>
            <a:ext cx="3032337" cy="464185"/>
          </a:xfrm>
          <a:prstGeom prst="rect">
            <a:avLst/>
          </a:prstGeom>
        </p:spPr>
        <p:txBody>
          <a:bodyPr vert="horz" lIns="93013" tIns="46506" rIns="93013" bIns="4650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3744" y="8817904"/>
            <a:ext cx="3032337" cy="464185"/>
          </a:xfrm>
          <a:prstGeom prst="rect">
            <a:avLst/>
          </a:prstGeom>
        </p:spPr>
        <p:txBody>
          <a:bodyPr vert="horz" lIns="93013" tIns="46506" rIns="93013" bIns="46506" rtlCol="0" anchor="b"/>
          <a:lstStyle>
            <a:lvl1pPr algn="r">
              <a:defRPr sz="1200"/>
            </a:lvl1pPr>
          </a:lstStyle>
          <a:p>
            <a:fld id="{6575124F-51B3-47F9-B010-401250E3071F}" type="slidenum">
              <a:rPr lang="en-US" smtClean="0"/>
              <a:t>‹#›</a:t>
            </a:fld>
            <a:endParaRPr lang="en-US" dirty="0"/>
          </a:p>
        </p:txBody>
      </p:sp>
    </p:spTree>
    <p:extLst>
      <p:ext uri="{BB962C8B-B14F-4D97-AF65-F5344CB8AC3E}">
        <p14:creationId xmlns:p14="http://schemas.microsoft.com/office/powerpoint/2010/main" val="3475251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20" tIns="45712" rIns="91420" bIns="45712" rtlCol="0"/>
          <a:lstStyle>
            <a:lvl1pPr algn="l">
              <a:defRPr sz="1200"/>
            </a:lvl1pPr>
          </a:lstStyle>
          <a:p>
            <a:endParaRPr lang="en-US" dirty="0"/>
          </a:p>
        </p:txBody>
      </p:sp>
      <p:sp>
        <p:nvSpPr>
          <p:cNvPr id="3" name="Date Placeholder 2"/>
          <p:cNvSpPr>
            <a:spLocks noGrp="1"/>
          </p:cNvSpPr>
          <p:nvPr>
            <p:ph type="dt" idx="1"/>
          </p:nvPr>
        </p:nvSpPr>
        <p:spPr>
          <a:xfrm>
            <a:off x="3963990" y="0"/>
            <a:ext cx="3032125" cy="463550"/>
          </a:xfrm>
          <a:prstGeom prst="rect">
            <a:avLst/>
          </a:prstGeom>
        </p:spPr>
        <p:txBody>
          <a:bodyPr vert="horz" lIns="91420" tIns="45712" rIns="91420" bIns="45712" rtlCol="0"/>
          <a:lstStyle>
            <a:lvl1pPr algn="r">
              <a:defRPr sz="1200"/>
            </a:lvl1pPr>
          </a:lstStyle>
          <a:p>
            <a:fld id="{691446AC-3177-40B8-89B6-129A53EB5C2A}" type="datetimeFigureOut">
              <a:rPr lang="en-US" smtClean="0"/>
              <a:t>4/17/2017</a:t>
            </a:fld>
            <a:endParaRPr lang="en-US" dirty="0"/>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1420" tIns="45712" rIns="91420" bIns="45712" rtlCol="0" anchor="ctr"/>
          <a:lstStyle/>
          <a:p>
            <a:endParaRPr lang="en-US" dirty="0"/>
          </a:p>
        </p:txBody>
      </p:sp>
      <p:sp>
        <p:nvSpPr>
          <p:cNvPr id="5" name="Notes Placeholder 4"/>
          <p:cNvSpPr>
            <a:spLocks noGrp="1"/>
          </p:cNvSpPr>
          <p:nvPr>
            <p:ph type="body" sz="quarter" idx="3"/>
          </p:nvPr>
        </p:nvSpPr>
        <p:spPr>
          <a:xfrm>
            <a:off x="700088" y="4410077"/>
            <a:ext cx="5597525" cy="4176713"/>
          </a:xfrm>
          <a:prstGeom prst="rect">
            <a:avLst/>
          </a:prstGeom>
        </p:spPr>
        <p:txBody>
          <a:bodyPr vert="horz" lIns="91420" tIns="45712" rIns="91420" bIns="4571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32125" cy="463550"/>
          </a:xfrm>
          <a:prstGeom prst="rect">
            <a:avLst/>
          </a:prstGeom>
        </p:spPr>
        <p:txBody>
          <a:bodyPr vert="horz" lIns="91420" tIns="45712" rIns="91420" bIns="4571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3990" y="8818563"/>
            <a:ext cx="3032125" cy="463550"/>
          </a:xfrm>
          <a:prstGeom prst="rect">
            <a:avLst/>
          </a:prstGeom>
        </p:spPr>
        <p:txBody>
          <a:bodyPr vert="horz" lIns="91420" tIns="45712" rIns="91420" bIns="45712" rtlCol="0" anchor="b"/>
          <a:lstStyle>
            <a:lvl1pPr algn="r">
              <a:defRPr sz="1200"/>
            </a:lvl1pPr>
          </a:lstStyle>
          <a:p>
            <a:fld id="{0CFC8186-6D94-4273-ACC5-23E7945F5852}" type="slidenum">
              <a:rPr lang="en-US" smtClean="0"/>
              <a:t>‹#›</a:t>
            </a:fld>
            <a:endParaRPr lang="en-US" dirty="0"/>
          </a:p>
        </p:txBody>
      </p:sp>
    </p:spTree>
    <p:extLst>
      <p:ext uri="{BB962C8B-B14F-4D97-AF65-F5344CB8AC3E}">
        <p14:creationId xmlns:p14="http://schemas.microsoft.com/office/powerpoint/2010/main" val="3511083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1</a:t>
            </a:fld>
            <a:endParaRPr lang="en-US" dirty="0"/>
          </a:p>
        </p:txBody>
      </p:sp>
    </p:spTree>
    <p:extLst>
      <p:ext uri="{BB962C8B-B14F-4D97-AF65-F5344CB8AC3E}">
        <p14:creationId xmlns:p14="http://schemas.microsoft.com/office/powerpoint/2010/main" val="2066571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10</a:t>
            </a:fld>
            <a:endParaRPr lang="en-US" dirty="0"/>
          </a:p>
        </p:txBody>
      </p:sp>
    </p:spTree>
    <p:extLst>
      <p:ext uri="{BB962C8B-B14F-4D97-AF65-F5344CB8AC3E}">
        <p14:creationId xmlns:p14="http://schemas.microsoft.com/office/powerpoint/2010/main" val="4212634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11</a:t>
            </a:fld>
            <a:endParaRPr lang="en-US" dirty="0"/>
          </a:p>
        </p:txBody>
      </p:sp>
    </p:spTree>
    <p:extLst>
      <p:ext uri="{BB962C8B-B14F-4D97-AF65-F5344CB8AC3E}">
        <p14:creationId xmlns:p14="http://schemas.microsoft.com/office/powerpoint/2010/main" val="1154938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12</a:t>
            </a:fld>
            <a:endParaRPr lang="en-US" dirty="0"/>
          </a:p>
        </p:txBody>
      </p:sp>
    </p:spTree>
    <p:extLst>
      <p:ext uri="{BB962C8B-B14F-4D97-AF65-F5344CB8AC3E}">
        <p14:creationId xmlns:p14="http://schemas.microsoft.com/office/powerpoint/2010/main" val="1332196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13</a:t>
            </a:fld>
            <a:endParaRPr lang="en-US" dirty="0"/>
          </a:p>
        </p:txBody>
      </p:sp>
    </p:spTree>
    <p:extLst>
      <p:ext uri="{BB962C8B-B14F-4D97-AF65-F5344CB8AC3E}">
        <p14:creationId xmlns:p14="http://schemas.microsoft.com/office/powerpoint/2010/main" val="955133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14</a:t>
            </a:fld>
            <a:endParaRPr lang="en-US" dirty="0"/>
          </a:p>
        </p:txBody>
      </p:sp>
    </p:spTree>
    <p:extLst>
      <p:ext uri="{BB962C8B-B14F-4D97-AF65-F5344CB8AC3E}">
        <p14:creationId xmlns:p14="http://schemas.microsoft.com/office/powerpoint/2010/main" val="17312049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15</a:t>
            </a:fld>
            <a:endParaRPr lang="en-US" dirty="0"/>
          </a:p>
        </p:txBody>
      </p:sp>
    </p:spTree>
    <p:extLst>
      <p:ext uri="{BB962C8B-B14F-4D97-AF65-F5344CB8AC3E}">
        <p14:creationId xmlns:p14="http://schemas.microsoft.com/office/powerpoint/2010/main" val="3889952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16</a:t>
            </a:fld>
            <a:endParaRPr lang="en-US" dirty="0"/>
          </a:p>
        </p:txBody>
      </p:sp>
    </p:spTree>
    <p:extLst>
      <p:ext uri="{BB962C8B-B14F-4D97-AF65-F5344CB8AC3E}">
        <p14:creationId xmlns:p14="http://schemas.microsoft.com/office/powerpoint/2010/main" val="4140320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17</a:t>
            </a:fld>
            <a:endParaRPr lang="en-US" dirty="0"/>
          </a:p>
        </p:txBody>
      </p:sp>
    </p:spTree>
    <p:extLst>
      <p:ext uri="{BB962C8B-B14F-4D97-AF65-F5344CB8AC3E}">
        <p14:creationId xmlns:p14="http://schemas.microsoft.com/office/powerpoint/2010/main" val="61946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18</a:t>
            </a:fld>
            <a:endParaRPr lang="en-US" dirty="0"/>
          </a:p>
        </p:txBody>
      </p:sp>
    </p:spTree>
    <p:extLst>
      <p:ext uri="{BB962C8B-B14F-4D97-AF65-F5344CB8AC3E}">
        <p14:creationId xmlns:p14="http://schemas.microsoft.com/office/powerpoint/2010/main" val="1131053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19</a:t>
            </a:fld>
            <a:endParaRPr lang="en-US" dirty="0"/>
          </a:p>
        </p:txBody>
      </p:sp>
    </p:spTree>
    <p:extLst>
      <p:ext uri="{BB962C8B-B14F-4D97-AF65-F5344CB8AC3E}">
        <p14:creationId xmlns:p14="http://schemas.microsoft.com/office/powerpoint/2010/main" val="29155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2</a:t>
            </a:fld>
            <a:endParaRPr lang="en-US" dirty="0"/>
          </a:p>
        </p:txBody>
      </p:sp>
    </p:spTree>
    <p:extLst>
      <p:ext uri="{BB962C8B-B14F-4D97-AF65-F5344CB8AC3E}">
        <p14:creationId xmlns:p14="http://schemas.microsoft.com/office/powerpoint/2010/main" val="1745691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20</a:t>
            </a:fld>
            <a:endParaRPr lang="en-US" dirty="0"/>
          </a:p>
        </p:txBody>
      </p:sp>
    </p:spTree>
    <p:extLst>
      <p:ext uri="{BB962C8B-B14F-4D97-AF65-F5344CB8AC3E}">
        <p14:creationId xmlns:p14="http://schemas.microsoft.com/office/powerpoint/2010/main" val="15440363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21</a:t>
            </a:fld>
            <a:endParaRPr lang="en-US" dirty="0"/>
          </a:p>
        </p:txBody>
      </p:sp>
    </p:spTree>
    <p:extLst>
      <p:ext uri="{BB962C8B-B14F-4D97-AF65-F5344CB8AC3E}">
        <p14:creationId xmlns:p14="http://schemas.microsoft.com/office/powerpoint/2010/main" val="40839689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22</a:t>
            </a:fld>
            <a:endParaRPr lang="en-US" dirty="0"/>
          </a:p>
        </p:txBody>
      </p:sp>
    </p:spTree>
    <p:extLst>
      <p:ext uri="{BB962C8B-B14F-4D97-AF65-F5344CB8AC3E}">
        <p14:creationId xmlns:p14="http://schemas.microsoft.com/office/powerpoint/2010/main" val="14671647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23</a:t>
            </a:fld>
            <a:endParaRPr lang="en-US" dirty="0"/>
          </a:p>
        </p:txBody>
      </p:sp>
    </p:spTree>
    <p:extLst>
      <p:ext uri="{BB962C8B-B14F-4D97-AF65-F5344CB8AC3E}">
        <p14:creationId xmlns:p14="http://schemas.microsoft.com/office/powerpoint/2010/main" val="1095501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3</a:t>
            </a:fld>
            <a:endParaRPr lang="en-US" dirty="0"/>
          </a:p>
        </p:txBody>
      </p:sp>
    </p:spTree>
    <p:extLst>
      <p:ext uri="{BB962C8B-B14F-4D97-AF65-F5344CB8AC3E}">
        <p14:creationId xmlns:p14="http://schemas.microsoft.com/office/powerpoint/2010/main" val="403849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4</a:t>
            </a:fld>
            <a:endParaRPr lang="en-US" dirty="0"/>
          </a:p>
        </p:txBody>
      </p:sp>
    </p:spTree>
    <p:extLst>
      <p:ext uri="{BB962C8B-B14F-4D97-AF65-F5344CB8AC3E}">
        <p14:creationId xmlns:p14="http://schemas.microsoft.com/office/powerpoint/2010/main" val="3935016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5</a:t>
            </a:fld>
            <a:endParaRPr lang="en-US" dirty="0"/>
          </a:p>
        </p:txBody>
      </p:sp>
    </p:spTree>
    <p:extLst>
      <p:ext uri="{BB962C8B-B14F-4D97-AF65-F5344CB8AC3E}">
        <p14:creationId xmlns:p14="http://schemas.microsoft.com/office/powerpoint/2010/main" val="3643755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6</a:t>
            </a:fld>
            <a:endParaRPr lang="en-US" dirty="0"/>
          </a:p>
        </p:txBody>
      </p:sp>
    </p:spTree>
    <p:extLst>
      <p:ext uri="{BB962C8B-B14F-4D97-AF65-F5344CB8AC3E}">
        <p14:creationId xmlns:p14="http://schemas.microsoft.com/office/powerpoint/2010/main" val="1283866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7</a:t>
            </a:fld>
            <a:endParaRPr lang="en-US" dirty="0"/>
          </a:p>
        </p:txBody>
      </p:sp>
    </p:spTree>
    <p:extLst>
      <p:ext uri="{BB962C8B-B14F-4D97-AF65-F5344CB8AC3E}">
        <p14:creationId xmlns:p14="http://schemas.microsoft.com/office/powerpoint/2010/main" val="2974383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8</a:t>
            </a:fld>
            <a:endParaRPr lang="en-US" dirty="0"/>
          </a:p>
        </p:txBody>
      </p:sp>
    </p:spTree>
    <p:extLst>
      <p:ext uri="{BB962C8B-B14F-4D97-AF65-F5344CB8AC3E}">
        <p14:creationId xmlns:p14="http://schemas.microsoft.com/office/powerpoint/2010/main" val="3232033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C8186-6D94-4273-ACC5-23E7945F5852}" type="slidenum">
              <a:rPr lang="en-US" smtClean="0"/>
              <a:t>9</a:t>
            </a:fld>
            <a:endParaRPr lang="en-US" dirty="0"/>
          </a:p>
        </p:txBody>
      </p:sp>
    </p:spTree>
    <p:extLst>
      <p:ext uri="{BB962C8B-B14F-4D97-AF65-F5344CB8AC3E}">
        <p14:creationId xmlns:p14="http://schemas.microsoft.com/office/powerpoint/2010/main" val="840330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59A63D-12B5-4074-B9B9-A6D01BC262E9}" type="datetime1">
              <a:rPr lang="en-US" smtClean="0"/>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E1B23B-B509-4F9F-B560-32590E1D025C}" type="slidenum">
              <a:rPr lang="en-US" smtClean="0"/>
              <a:t>‹#›</a:t>
            </a:fld>
            <a:endParaRPr lang="en-US" dirty="0"/>
          </a:p>
        </p:txBody>
      </p:sp>
    </p:spTree>
    <p:extLst>
      <p:ext uri="{BB962C8B-B14F-4D97-AF65-F5344CB8AC3E}">
        <p14:creationId xmlns:p14="http://schemas.microsoft.com/office/powerpoint/2010/main" val="676316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A47D35-944C-46AE-8635-38F9754AC323}" type="datetime1">
              <a:rPr lang="en-US" smtClean="0"/>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E1B23B-B509-4F9F-B560-32590E1D025C}" type="slidenum">
              <a:rPr lang="en-US" smtClean="0"/>
              <a:t>‹#›</a:t>
            </a:fld>
            <a:endParaRPr lang="en-US" dirty="0"/>
          </a:p>
        </p:txBody>
      </p:sp>
    </p:spTree>
    <p:extLst>
      <p:ext uri="{BB962C8B-B14F-4D97-AF65-F5344CB8AC3E}">
        <p14:creationId xmlns:p14="http://schemas.microsoft.com/office/powerpoint/2010/main" val="815575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4A787-B1F9-4850-A20B-5787AC2CDDE6}" type="datetime1">
              <a:rPr lang="en-US" smtClean="0"/>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E1B23B-B509-4F9F-B560-32590E1D025C}" type="slidenum">
              <a:rPr lang="en-US" smtClean="0"/>
              <a:t>‹#›</a:t>
            </a:fld>
            <a:endParaRPr lang="en-US" dirty="0"/>
          </a:p>
        </p:txBody>
      </p:sp>
    </p:spTree>
    <p:extLst>
      <p:ext uri="{BB962C8B-B14F-4D97-AF65-F5344CB8AC3E}">
        <p14:creationId xmlns:p14="http://schemas.microsoft.com/office/powerpoint/2010/main" val="3542843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AD14B-0971-4AA0-BF7F-8E71883BDFD1}" type="datetime1">
              <a:rPr lang="en-US" smtClean="0"/>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E1B23B-B509-4F9F-B560-32590E1D025C}" type="slidenum">
              <a:rPr lang="en-US" smtClean="0"/>
              <a:t>‹#›</a:t>
            </a:fld>
            <a:endParaRPr lang="en-US" dirty="0"/>
          </a:p>
        </p:txBody>
      </p:sp>
    </p:spTree>
    <p:extLst>
      <p:ext uri="{BB962C8B-B14F-4D97-AF65-F5344CB8AC3E}">
        <p14:creationId xmlns:p14="http://schemas.microsoft.com/office/powerpoint/2010/main" val="3851327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FCDFC2-EC8F-4F86-9263-B84B6E366F25}" type="datetime1">
              <a:rPr lang="en-US" smtClean="0"/>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E1B23B-B509-4F9F-B560-32590E1D025C}" type="slidenum">
              <a:rPr lang="en-US" smtClean="0"/>
              <a:t>‹#›</a:t>
            </a:fld>
            <a:endParaRPr lang="en-US" dirty="0"/>
          </a:p>
        </p:txBody>
      </p:sp>
    </p:spTree>
    <p:extLst>
      <p:ext uri="{BB962C8B-B14F-4D97-AF65-F5344CB8AC3E}">
        <p14:creationId xmlns:p14="http://schemas.microsoft.com/office/powerpoint/2010/main" val="171805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8822D8-4880-4D8A-A26E-2849FC9C2917}" type="datetime1">
              <a:rPr lang="en-US" smtClean="0"/>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E1B23B-B509-4F9F-B560-32590E1D025C}" type="slidenum">
              <a:rPr lang="en-US" smtClean="0"/>
              <a:t>‹#›</a:t>
            </a:fld>
            <a:endParaRPr lang="en-US" dirty="0"/>
          </a:p>
        </p:txBody>
      </p:sp>
    </p:spTree>
    <p:extLst>
      <p:ext uri="{BB962C8B-B14F-4D97-AF65-F5344CB8AC3E}">
        <p14:creationId xmlns:p14="http://schemas.microsoft.com/office/powerpoint/2010/main" val="932771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9D0C2E-64AC-4F88-8537-F38C71DE26A4}" type="datetime1">
              <a:rPr lang="en-US" smtClean="0"/>
              <a:t>4/17/2017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FE1B23B-B509-4F9F-B560-32590E1D025C}" type="slidenum">
              <a:rPr lang="en-US" smtClean="0"/>
              <a:t>‹#›</a:t>
            </a:fld>
            <a:endParaRPr lang="en-US" dirty="0"/>
          </a:p>
        </p:txBody>
      </p:sp>
    </p:spTree>
    <p:extLst>
      <p:ext uri="{BB962C8B-B14F-4D97-AF65-F5344CB8AC3E}">
        <p14:creationId xmlns:p14="http://schemas.microsoft.com/office/powerpoint/2010/main" val="1111449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2A2489-1F1D-4760-AE3B-9D2C5C911397}" type="datetime1">
              <a:rPr lang="en-US" smtClean="0"/>
              <a:t>4/17/2017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E1B23B-B509-4F9F-B560-32590E1D025C}" type="slidenum">
              <a:rPr lang="en-US" smtClean="0"/>
              <a:t>‹#›</a:t>
            </a:fld>
            <a:endParaRPr lang="en-US" dirty="0"/>
          </a:p>
        </p:txBody>
      </p:sp>
    </p:spTree>
    <p:extLst>
      <p:ext uri="{BB962C8B-B14F-4D97-AF65-F5344CB8AC3E}">
        <p14:creationId xmlns:p14="http://schemas.microsoft.com/office/powerpoint/2010/main" val="295679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DB7CA-B2BB-42F1-B8A4-38F48E0E32B5}" type="datetime1">
              <a:rPr lang="en-US" smtClean="0"/>
              <a:t>4/17/2017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FE1B23B-B509-4F9F-B560-32590E1D025C}" type="slidenum">
              <a:rPr lang="en-US" smtClean="0"/>
              <a:t>‹#›</a:t>
            </a:fld>
            <a:endParaRPr lang="en-US" dirty="0"/>
          </a:p>
        </p:txBody>
      </p:sp>
    </p:spTree>
    <p:extLst>
      <p:ext uri="{BB962C8B-B14F-4D97-AF65-F5344CB8AC3E}">
        <p14:creationId xmlns:p14="http://schemas.microsoft.com/office/powerpoint/2010/main" val="175484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89090-1BF1-40EB-8A29-9849ABD7179F}" type="datetime1">
              <a:rPr lang="en-US" smtClean="0"/>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E1B23B-B509-4F9F-B560-32590E1D025C}" type="slidenum">
              <a:rPr lang="en-US" smtClean="0"/>
              <a:t>‹#›</a:t>
            </a:fld>
            <a:endParaRPr lang="en-US" dirty="0"/>
          </a:p>
        </p:txBody>
      </p:sp>
    </p:spTree>
    <p:extLst>
      <p:ext uri="{BB962C8B-B14F-4D97-AF65-F5344CB8AC3E}">
        <p14:creationId xmlns:p14="http://schemas.microsoft.com/office/powerpoint/2010/main" val="392878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8881B-F321-4DD4-9DC0-E1321141B17D}" type="datetime1">
              <a:rPr lang="en-US" smtClean="0"/>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E1B23B-B509-4F9F-B560-32590E1D025C}" type="slidenum">
              <a:rPr lang="en-US" smtClean="0"/>
              <a:t>‹#›</a:t>
            </a:fld>
            <a:endParaRPr lang="en-US" dirty="0"/>
          </a:p>
        </p:txBody>
      </p:sp>
    </p:spTree>
    <p:extLst>
      <p:ext uri="{BB962C8B-B14F-4D97-AF65-F5344CB8AC3E}">
        <p14:creationId xmlns:p14="http://schemas.microsoft.com/office/powerpoint/2010/main" val="4026119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5F5EC1-48F7-47E0-894E-71561BCA30C9}" type="datetime1">
              <a:rPr lang="en-US" smtClean="0"/>
              <a:t>4/17/2017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1B23B-B509-4F9F-B560-32590E1D025C}" type="slidenum">
              <a:rPr lang="en-US" smtClean="0"/>
              <a:t>‹#›</a:t>
            </a:fld>
            <a:endParaRPr lang="en-US" dirty="0"/>
          </a:p>
        </p:txBody>
      </p:sp>
    </p:spTree>
    <p:extLst>
      <p:ext uri="{BB962C8B-B14F-4D97-AF65-F5344CB8AC3E}">
        <p14:creationId xmlns:p14="http://schemas.microsoft.com/office/powerpoint/2010/main" val="375716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DORSalesandUse@revenue.wi.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revenue.wi.gov/" TargetMode="External"/><Relationship Id="rId7" Type="http://schemas.openxmlformats.org/officeDocument/2006/relationships/hyperlink" Target="http://www.revenue.wi.gov/html/list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revenue.wi.gov/DOR%20Publications/pb236.pdf" TargetMode="External"/><Relationship Id="rId5" Type="http://schemas.openxmlformats.org/officeDocument/2006/relationships/hyperlink" Target="https://www.revenue.wi.gov/DOR%20Publications/pb223.pdf" TargetMode="External"/><Relationship Id="rId4" Type="http://schemas.openxmlformats.org/officeDocument/2006/relationships/hyperlink" Target="https://www.revenue.wi.gov/DOR%20Publications/pb220.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docs.legis.wisconsin.gov/code/admin_code/tax/11/VII/5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docs.legis.wisconsin.gov/code/admin_code/tax/11/IX/87" TargetMode="External"/><Relationship Id="rId5" Type="http://schemas.openxmlformats.org/officeDocument/2006/relationships/hyperlink" Target="http://docs.legis.wisconsin.gov/code/admin_code/tax/11/III/09" TargetMode="External"/><Relationship Id="rId4" Type="http://schemas.openxmlformats.org/officeDocument/2006/relationships/hyperlink" Target="http://docs.legis.wisconsin.gov/code/admin_code/tax/11/III/08"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819400"/>
            <a:ext cx="7772400" cy="1470025"/>
          </a:xfrm>
        </p:spPr>
        <p:txBody>
          <a:bodyPr>
            <a:normAutofit fontScale="90000"/>
          </a:bodyPr>
          <a:lstStyle/>
          <a:p>
            <a:pPr lvl="0">
              <a:spcBef>
                <a:spcPts val="0"/>
              </a:spcBef>
            </a:pPr>
            <a:r>
              <a:rPr lang="en-US" sz="6600" b="1" dirty="0" smtClean="0">
                <a:solidFill>
                  <a:prstClr val="white"/>
                </a:solidFill>
                <a:ea typeface="+mn-ea"/>
                <a:cs typeface="+mn-cs"/>
              </a:rPr>
              <a:t/>
            </a:r>
            <a:br>
              <a:rPr lang="en-US" sz="6600" b="1" dirty="0" smtClean="0">
                <a:solidFill>
                  <a:prstClr val="white"/>
                </a:solidFill>
                <a:ea typeface="+mn-ea"/>
                <a:cs typeface="+mn-cs"/>
              </a:rPr>
            </a:br>
            <a:r>
              <a:rPr lang="en-US" sz="6600" b="1" dirty="0" smtClean="0">
                <a:solidFill>
                  <a:prstClr val="white"/>
                </a:solidFill>
                <a:ea typeface="+mn-ea"/>
                <a:cs typeface="+mn-cs"/>
              </a:rPr>
              <a:t>Sales and Use Tax Training for Grocers</a:t>
            </a:r>
            <a:r>
              <a:rPr lang="en-US" sz="6600" b="1" dirty="0">
                <a:solidFill>
                  <a:prstClr val="white"/>
                </a:solidFill>
                <a:ea typeface="+mn-ea"/>
                <a:cs typeface="+mn-cs"/>
              </a:rPr>
              <a:t/>
            </a:r>
            <a:br>
              <a:rPr lang="en-US" sz="6600" b="1" dirty="0">
                <a:solidFill>
                  <a:prstClr val="white"/>
                </a:solidFill>
                <a:ea typeface="+mn-ea"/>
                <a:cs typeface="+mn-cs"/>
              </a:rPr>
            </a:br>
            <a:r>
              <a:rPr lang="en-US" sz="6600" b="1" dirty="0" smtClean="0">
                <a:solidFill>
                  <a:prstClr val="white"/>
                </a:solidFill>
                <a:ea typeface="+mn-ea"/>
                <a:cs typeface="+mn-cs"/>
              </a:rPr>
              <a:t>Part 1</a:t>
            </a:r>
            <a:br>
              <a:rPr lang="en-US" sz="6600" b="1" dirty="0" smtClean="0">
                <a:solidFill>
                  <a:prstClr val="white"/>
                </a:solidFill>
                <a:ea typeface="+mn-ea"/>
                <a:cs typeface="+mn-cs"/>
              </a:rPr>
            </a:br>
            <a:r>
              <a:rPr lang="en-US" b="1" dirty="0">
                <a:solidFill>
                  <a:prstClr val="white"/>
                </a:solidFill>
                <a:ea typeface="+mn-ea"/>
                <a:cs typeface="+mn-cs"/>
              </a:rPr>
              <a:t/>
            </a:r>
            <a:br>
              <a:rPr lang="en-US" b="1" dirty="0">
                <a:solidFill>
                  <a:prstClr val="white"/>
                </a:solidFill>
                <a:ea typeface="+mn-ea"/>
                <a:cs typeface="+mn-cs"/>
              </a:rPr>
            </a:br>
            <a:r>
              <a:rPr lang="en-US" sz="3200" b="1" dirty="0" smtClean="0">
                <a:solidFill>
                  <a:prstClr val="white"/>
                </a:solidFill>
                <a:ea typeface="+mn-ea"/>
                <a:cs typeface="+mn-cs"/>
              </a:rPr>
              <a:t>Wisconsin Department of Revenue</a:t>
            </a:r>
            <a:br>
              <a:rPr lang="en-US" sz="3200" b="1" dirty="0" smtClean="0">
                <a:solidFill>
                  <a:prstClr val="white"/>
                </a:solidFill>
                <a:ea typeface="+mn-ea"/>
                <a:cs typeface="+mn-cs"/>
              </a:rPr>
            </a:br>
            <a:r>
              <a:rPr lang="en-US" sz="3200" b="1" dirty="0" smtClean="0">
                <a:solidFill>
                  <a:prstClr val="white"/>
                </a:solidFill>
                <a:ea typeface="+mn-ea"/>
                <a:cs typeface="+mn-cs"/>
              </a:rPr>
              <a:t>April 2017</a:t>
            </a:r>
            <a:br>
              <a:rPr lang="en-US" sz="3200" b="1" dirty="0" smtClean="0">
                <a:solidFill>
                  <a:prstClr val="white"/>
                </a:solidFill>
                <a:ea typeface="+mn-ea"/>
                <a:cs typeface="+mn-cs"/>
              </a:rPr>
            </a:br>
            <a:r>
              <a:rPr lang="en-US" sz="3200" b="1" dirty="0">
                <a:solidFill>
                  <a:prstClr val="white"/>
                </a:solidFill>
                <a:ea typeface="+mn-ea"/>
                <a:cs typeface="+mn-cs"/>
              </a:rPr>
              <a:t/>
            </a:r>
            <a:br>
              <a:rPr lang="en-US" sz="3200" b="1" dirty="0">
                <a:solidFill>
                  <a:prstClr val="white"/>
                </a:solidFill>
                <a:ea typeface="+mn-ea"/>
                <a:cs typeface="+mn-cs"/>
              </a:rPr>
            </a:br>
            <a:endParaRPr lang="en-US" dirty="0"/>
          </a:p>
        </p:txBody>
      </p:sp>
    </p:spTree>
    <p:extLst>
      <p:ext uri="{BB962C8B-B14F-4D97-AF65-F5344CB8AC3E}">
        <p14:creationId xmlns:p14="http://schemas.microsoft.com/office/powerpoint/2010/main" val="2344518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990600"/>
            <a:ext cx="8229600" cy="1219200"/>
          </a:xfrm>
        </p:spPr>
        <p:txBody>
          <a:bodyPr>
            <a:normAutofit/>
          </a:bodyPr>
          <a:lstStyle/>
          <a:p>
            <a:pPr algn="l"/>
            <a:r>
              <a:rPr lang="en-US" sz="5400" dirty="0" smtClean="0">
                <a:solidFill>
                  <a:schemeClr val="bg1"/>
                </a:solidFill>
              </a:rPr>
              <a:t>Non-food Items</a:t>
            </a:r>
            <a:endParaRPr lang="en-US" sz="5400" dirty="0">
              <a:solidFill>
                <a:schemeClr val="bg1"/>
              </a:solidFill>
            </a:endParaRPr>
          </a:p>
        </p:txBody>
      </p:sp>
      <p:sp>
        <p:nvSpPr>
          <p:cNvPr id="5" name="Content Placeholder 4"/>
          <p:cNvSpPr>
            <a:spLocks noGrp="1"/>
          </p:cNvSpPr>
          <p:nvPr>
            <p:ph idx="1"/>
          </p:nvPr>
        </p:nvSpPr>
        <p:spPr>
          <a:xfrm>
            <a:off x="246743" y="2214109"/>
            <a:ext cx="8229600" cy="4435475"/>
          </a:xfrm>
        </p:spPr>
        <p:txBody>
          <a:bodyPr>
            <a:noAutofit/>
          </a:bodyPr>
          <a:lstStyle/>
          <a:p>
            <a:pPr marL="234950" indent="0">
              <a:buNone/>
            </a:pPr>
            <a:r>
              <a:rPr lang="en-US" sz="2800" dirty="0" smtClean="0">
                <a:solidFill>
                  <a:schemeClr val="bg1"/>
                </a:solidFill>
              </a:rPr>
              <a:t>Examples of non-food </a:t>
            </a:r>
            <a:r>
              <a:rPr lang="en-US" sz="2800" dirty="0">
                <a:solidFill>
                  <a:schemeClr val="bg1"/>
                </a:solidFill>
              </a:rPr>
              <a:t>items subject to sales tax</a:t>
            </a:r>
          </a:p>
          <a:p>
            <a:pPr marL="692150" indent="-457200"/>
            <a:r>
              <a:rPr lang="en-US" sz="2800" dirty="0" smtClean="0">
                <a:solidFill>
                  <a:schemeClr val="bg1"/>
                </a:solidFill>
              </a:rPr>
              <a:t>Flowers, plants, and floral arrangements</a:t>
            </a:r>
          </a:p>
          <a:p>
            <a:pPr marL="692150" indent="-457200"/>
            <a:r>
              <a:rPr lang="en-US" sz="2800" dirty="0" smtClean="0">
                <a:solidFill>
                  <a:schemeClr val="bg1"/>
                </a:solidFill>
              </a:rPr>
              <a:t>Photographs</a:t>
            </a:r>
          </a:p>
          <a:p>
            <a:pPr marL="692150" indent="-457200"/>
            <a:r>
              <a:rPr lang="en-US" sz="2800" dirty="0" smtClean="0">
                <a:solidFill>
                  <a:schemeClr val="bg1"/>
                </a:solidFill>
              </a:rPr>
              <a:t>Photocopies</a:t>
            </a:r>
          </a:p>
          <a:p>
            <a:pPr marL="692150" indent="-457200"/>
            <a:r>
              <a:rPr lang="en-US" sz="2800" dirty="0" smtClean="0">
                <a:solidFill>
                  <a:schemeClr val="bg1"/>
                </a:solidFill>
              </a:rPr>
              <a:t>Video rentals</a:t>
            </a:r>
          </a:p>
          <a:p>
            <a:pPr marL="692150" indent="-457200"/>
            <a:r>
              <a:rPr lang="en-US" sz="2800" dirty="0" smtClean="0">
                <a:solidFill>
                  <a:schemeClr val="bg1"/>
                </a:solidFill>
              </a:rPr>
              <a:t>Carpet cleaning machine rentals</a:t>
            </a:r>
          </a:p>
          <a:p>
            <a:pPr marL="692150" indent="-457200"/>
            <a:r>
              <a:rPr lang="en-US" sz="2800" dirty="0" smtClean="0">
                <a:solidFill>
                  <a:schemeClr val="bg1"/>
                </a:solidFill>
              </a:rPr>
              <a:t>Cigarettes and tobacco products</a:t>
            </a:r>
          </a:p>
          <a:p>
            <a:pPr marL="234950" indent="0">
              <a:buNone/>
            </a:pPr>
            <a:endParaRPr lang="en-US" sz="2800" dirty="0" smtClean="0">
              <a:solidFill>
                <a:schemeClr val="bg1"/>
              </a:solidFill>
            </a:endParaRPr>
          </a:p>
          <a:p>
            <a:pPr marL="1092200" lvl="1" indent="-457200"/>
            <a:endParaRPr lang="en-US" sz="2000" dirty="0" smtClean="0">
              <a:solidFill>
                <a:schemeClr val="bg1"/>
              </a:solidFill>
            </a:endParaRPr>
          </a:p>
          <a:p>
            <a:pPr marL="692150" indent="-457200"/>
            <a:endParaRPr lang="en-US" sz="2800" dirty="0" smtClean="0">
              <a:solidFill>
                <a:schemeClr val="bg1"/>
              </a:solidFill>
            </a:endParaRPr>
          </a:p>
        </p:txBody>
      </p:sp>
      <p:sp>
        <p:nvSpPr>
          <p:cNvPr id="6" name="Slide Number Placeholder 5"/>
          <p:cNvSpPr>
            <a:spLocks noGrp="1"/>
          </p:cNvSpPr>
          <p:nvPr>
            <p:ph type="sldNum" sz="quarter" idx="12"/>
          </p:nvPr>
        </p:nvSpPr>
        <p:spPr/>
        <p:txBody>
          <a:bodyPr/>
          <a:lstStyle/>
          <a:p>
            <a:fld id="{9FE1B23B-B509-4F9F-B560-32590E1D025C}" type="slidenum">
              <a:rPr lang="en-US" smtClean="0"/>
              <a:t>10</a:t>
            </a:fld>
            <a:endParaRPr lang="en-US" dirty="0"/>
          </a:p>
        </p:txBody>
      </p:sp>
    </p:spTree>
    <p:extLst>
      <p:ext uri="{BB962C8B-B14F-4D97-AF65-F5344CB8AC3E}">
        <p14:creationId xmlns:p14="http://schemas.microsoft.com/office/powerpoint/2010/main" val="1307890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7617CD4-FCBB-4631-8AC9-B934F08B327E}" type="slidenum">
              <a:rPr lang="en-US"/>
              <a:pPr>
                <a:defRPr/>
              </a:pPr>
              <a:t>11</a:t>
            </a:fld>
            <a:endParaRPr lang="en-US" dirty="0"/>
          </a:p>
        </p:txBody>
      </p:sp>
      <p:sp>
        <p:nvSpPr>
          <p:cNvPr id="729090" name="Rectangle 2"/>
          <p:cNvSpPr>
            <a:spLocks noGrp="1" noChangeArrowheads="1"/>
          </p:cNvSpPr>
          <p:nvPr>
            <p:ph type="title"/>
          </p:nvPr>
        </p:nvSpPr>
        <p:spPr>
          <a:xfrm>
            <a:off x="228600" y="1524000"/>
            <a:ext cx="8229600" cy="609600"/>
          </a:xfrm>
        </p:spPr>
        <p:txBody>
          <a:bodyPr>
            <a:normAutofit fontScale="90000"/>
          </a:bodyPr>
          <a:lstStyle/>
          <a:p>
            <a:pPr algn="l">
              <a:defRPr/>
            </a:pPr>
            <a:r>
              <a:rPr lang="en-US" sz="4000" dirty="0">
                <a:solidFill>
                  <a:schemeClr val="bg1"/>
                </a:solidFill>
              </a:rPr>
              <a:t>Exemption for </a:t>
            </a:r>
            <a:r>
              <a:rPr lang="en-US" sz="4000" dirty="0" smtClean="0">
                <a:solidFill>
                  <a:schemeClr val="bg1"/>
                </a:solidFill>
              </a:rPr>
              <a:t>Food </a:t>
            </a:r>
            <a:r>
              <a:rPr lang="en-US" sz="4000" dirty="0">
                <a:solidFill>
                  <a:schemeClr val="bg1"/>
                </a:solidFill>
              </a:rPr>
              <a:t>and </a:t>
            </a:r>
            <a:r>
              <a:rPr lang="en-US" sz="4000" dirty="0" smtClean="0">
                <a:solidFill>
                  <a:schemeClr val="bg1"/>
                </a:solidFill>
              </a:rPr>
              <a:t>Food Ingredients</a:t>
            </a:r>
            <a:r>
              <a:rPr lang="en-US" dirty="0">
                <a:solidFill>
                  <a:schemeClr val="bg1"/>
                </a:solidFill>
              </a:rPr>
              <a:t/>
            </a:r>
            <a:br>
              <a:rPr lang="en-US" dirty="0">
                <a:solidFill>
                  <a:schemeClr val="bg1"/>
                </a:solidFill>
              </a:rPr>
            </a:br>
            <a:endParaRPr lang="en-US" dirty="0" smtClean="0">
              <a:solidFill>
                <a:schemeClr val="bg1"/>
              </a:solidFill>
            </a:endParaRPr>
          </a:p>
        </p:txBody>
      </p:sp>
      <p:sp>
        <p:nvSpPr>
          <p:cNvPr id="729091" name="Rectangle 3"/>
          <p:cNvSpPr>
            <a:spLocks noGrp="1" noChangeArrowheads="1"/>
          </p:cNvSpPr>
          <p:nvPr>
            <p:ph type="body" idx="1"/>
          </p:nvPr>
        </p:nvSpPr>
        <p:spPr>
          <a:xfrm>
            <a:off x="228600" y="2271395"/>
            <a:ext cx="8458200" cy="4419600"/>
          </a:xfrm>
        </p:spPr>
        <p:txBody>
          <a:bodyPr>
            <a:normAutofit/>
          </a:bodyPr>
          <a:lstStyle/>
          <a:p>
            <a:pPr eaLnBrk="1" hangingPunct="1">
              <a:defRPr/>
            </a:pPr>
            <a:r>
              <a:rPr lang="en-US" dirty="0" smtClean="0">
                <a:solidFill>
                  <a:schemeClr val="bg1"/>
                </a:solidFill>
              </a:rPr>
              <a:t>The sales price from the sale of and the storage, use, or other consumption of food and food ingredients, except:</a:t>
            </a:r>
          </a:p>
          <a:p>
            <a:pPr eaLnBrk="1" hangingPunct="1">
              <a:defRPr/>
            </a:pPr>
            <a:endParaRPr lang="en-US" sz="1600" dirty="0" smtClean="0">
              <a:solidFill>
                <a:schemeClr val="bg1"/>
              </a:solidFill>
            </a:endParaRPr>
          </a:p>
          <a:p>
            <a:pPr lvl="1" eaLnBrk="1" hangingPunct="1">
              <a:defRPr/>
            </a:pPr>
            <a:r>
              <a:rPr lang="en-US" dirty="0" smtClean="0">
                <a:solidFill>
                  <a:schemeClr val="bg1"/>
                </a:solidFill>
              </a:rPr>
              <a:t>Candy (see Part 2)</a:t>
            </a:r>
            <a:endParaRPr lang="en-US" dirty="0">
              <a:solidFill>
                <a:schemeClr val="bg1"/>
              </a:solidFill>
            </a:endParaRPr>
          </a:p>
          <a:p>
            <a:pPr lvl="1" eaLnBrk="1" hangingPunct="1">
              <a:defRPr/>
            </a:pPr>
            <a:r>
              <a:rPr lang="en-US" dirty="0" smtClean="0">
                <a:solidFill>
                  <a:schemeClr val="bg1"/>
                </a:solidFill>
              </a:rPr>
              <a:t>Soft drinks (see Part 2)</a:t>
            </a:r>
          </a:p>
          <a:p>
            <a:pPr lvl="1" eaLnBrk="1" hangingPunct="1">
              <a:defRPr/>
            </a:pPr>
            <a:r>
              <a:rPr lang="en-US" dirty="0" smtClean="0">
                <a:solidFill>
                  <a:schemeClr val="bg1"/>
                </a:solidFill>
              </a:rPr>
              <a:t>Dietary supplements (see Part 2)</a:t>
            </a:r>
          </a:p>
          <a:p>
            <a:pPr lvl="1" eaLnBrk="1" hangingPunct="1">
              <a:defRPr/>
            </a:pPr>
            <a:r>
              <a:rPr lang="en-US" dirty="0" smtClean="0">
                <a:solidFill>
                  <a:schemeClr val="bg1"/>
                </a:solidFill>
              </a:rPr>
              <a:t>Prepared food (see Part 3)</a:t>
            </a:r>
          </a:p>
          <a:p>
            <a:pPr eaLnBrk="1" hangingPunct="1">
              <a:defRPr/>
            </a:pPr>
            <a:endParaRPr lang="en-US" dirty="0" smtClean="0"/>
          </a:p>
        </p:txBody>
      </p:sp>
    </p:spTree>
    <p:extLst>
      <p:ext uri="{BB962C8B-B14F-4D97-AF65-F5344CB8AC3E}">
        <p14:creationId xmlns:p14="http://schemas.microsoft.com/office/powerpoint/2010/main" val="3295090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AC75617-F5AE-4E03-A9BB-9335BC36DC10}" type="slidenum">
              <a:rPr lang="en-US"/>
              <a:pPr>
                <a:defRPr/>
              </a:pPr>
              <a:t>12</a:t>
            </a:fld>
            <a:endParaRPr lang="en-US" dirty="0"/>
          </a:p>
        </p:txBody>
      </p:sp>
      <p:sp>
        <p:nvSpPr>
          <p:cNvPr id="730114" name="Rectangle 2"/>
          <p:cNvSpPr>
            <a:spLocks noGrp="1" noChangeArrowheads="1"/>
          </p:cNvSpPr>
          <p:nvPr>
            <p:ph type="title"/>
          </p:nvPr>
        </p:nvSpPr>
        <p:spPr>
          <a:xfrm>
            <a:off x="274320" y="990600"/>
            <a:ext cx="8229600" cy="1143000"/>
          </a:xfrm>
        </p:spPr>
        <p:txBody>
          <a:bodyPr>
            <a:normAutofit/>
          </a:bodyPr>
          <a:lstStyle/>
          <a:p>
            <a:pPr algn="l">
              <a:defRPr/>
            </a:pPr>
            <a:r>
              <a:rPr lang="en-US" dirty="0" smtClean="0">
                <a:solidFill>
                  <a:schemeClr val="bg1"/>
                </a:solidFill>
              </a:rPr>
              <a:t>Food and Food Ingredient</a:t>
            </a:r>
          </a:p>
        </p:txBody>
      </p:sp>
      <p:sp>
        <p:nvSpPr>
          <p:cNvPr id="730115" name="Rectangle 3"/>
          <p:cNvSpPr>
            <a:spLocks noGrp="1" noChangeArrowheads="1"/>
          </p:cNvSpPr>
          <p:nvPr>
            <p:ph type="body" idx="1"/>
          </p:nvPr>
        </p:nvSpPr>
        <p:spPr>
          <a:xfrm>
            <a:off x="304800" y="2441508"/>
            <a:ext cx="8229600" cy="3886200"/>
          </a:xfrm>
        </p:spPr>
        <p:txBody>
          <a:bodyPr>
            <a:normAutofit/>
          </a:bodyPr>
          <a:lstStyle/>
          <a:p>
            <a:pPr>
              <a:buFontTx/>
              <a:buNone/>
              <a:defRPr/>
            </a:pPr>
            <a:r>
              <a:rPr lang="en-US" dirty="0">
                <a:solidFill>
                  <a:schemeClr val="bg1"/>
                </a:solidFill>
              </a:rPr>
              <a:t>	</a:t>
            </a:r>
            <a:r>
              <a:rPr lang="en-US" dirty="0" smtClean="0">
                <a:solidFill>
                  <a:schemeClr val="bg1"/>
                </a:solidFill>
              </a:rPr>
              <a:t>A substance in liquid, concentrated, solid, frozen, dried, or dehydrated form, that is sold for ingestion, or for chewing, by humans and that is ingested or chewed for its taste or nutritional value…does not include alcoholic beverages or tobacco.</a:t>
            </a:r>
          </a:p>
          <a:p>
            <a:pPr eaLnBrk="1" hangingPunct="1">
              <a:defRPr/>
            </a:pPr>
            <a:endParaRPr lang="en-US" dirty="0" smtClean="0"/>
          </a:p>
        </p:txBody>
      </p:sp>
    </p:spTree>
    <p:extLst>
      <p:ext uri="{BB962C8B-B14F-4D97-AF65-F5344CB8AC3E}">
        <p14:creationId xmlns:p14="http://schemas.microsoft.com/office/powerpoint/2010/main" val="2408656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27932"/>
            <a:ext cx="8229600" cy="838200"/>
          </a:xfrm>
        </p:spPr>
        <p:txBody>
          <a:bodyPr>
            <a:normAutofit fontScale="90000"/>
          </a:bodyPr>
          <a:lstStyle/>
          <a:p>
            <a:pPr algn="l">
              <a:defRPr/>
            </a:pPr>
            <a:r>
              <a:rPr lang="en-US" dirty="0" smtClean="0">
                <a:solidFill>
                  <a:schemeClr val="bg1"/>
                </a:solidFill>
              </a:rPr>
              <a:t/>
            </a:r>
            <a:br>
              <a:rPr lang="en-US" dirty="0" smtClean="0">
                <a:solidFill>
                  <a:schemeClr val="bg1"/>
                </a:solidFill>
              </a:rPr>
            </a:br>
            <a:r>
              <a:rPr lang="en-US" sz="4900" dirty="0" smtClean="0">
                <a:solidFill>
                  <a:schemeClr val="bg1"/>
                </a:solidFill>
              </a:rPr>
              <a:t>Food and Food Ingredient</a:t>
            </a:r>
            <a:r>
              <a:rPr lang="en-US" sz="4000" dirty="0">
                <a:solidFill>
                  <a:schemeClr val="bg1"/>
                </a:solidFill>
              </a:rPr>
              <a:t/>
            </a:r>
            <a:br>
              <a:rPr lang="en-US" sz="4000" dirty="0">
                <a:solidFill>
                  <a:schemeClr val="bg1"/>
                </a:solidFill>
              </a:rPr>
            </a:br>
            <a:endParaRPr lang="en-US" dirty="0"/>
          </a:p>
        </p:txBody>
      </p:sp>
      <p:sp>
        <p:nvSpPr>
          <p:cNvPr id="3" name="Content Placeholder 2"/>
          <p:cNvSpPr>
            <a:spLocks noGrp="1"/>
          </p:cNvSpPr>
          <p:nvPr>
            <p:ph idx="1"/>
          </p:nvPr>
        </p:nvSpPr>
        <p:spPr>
          <a:xfrm>
            <a:off x="320040" y="1982787"/>
            <a:ext cx="8229600" cy="4373563"/>
          </a:xfrm>
        </p:spPr>
        <p:txBody>
          <a:bodyPr/>
          <a:lstStyle/>
          <a:p>
            <a:pPr marL="0" indent="0">
              <a:buFont typeface="Wingdings" panose="05000000000000000000" pitchFamily="2" charset="2"/>
              <a:buNone/>
              <a:defRPr/>
            </a:pPr>
            <a:endParaRPr lang="en-US" dirty="0" smtClean="0"/>
          </a:p>
          <a:p>
            <a:pPr>
              <a:defRPr/>
            </a:pPr>
            <a:r>
              <a:rPr lang="en-US" dirty="0" smtClean="0">
                <a:solidFill>
                  <a:schemeClr val="bg1"/>
                </a:solidFill>
              </a:rPr>
              <a:t>Food and food ingredients include beverages, but not alcoholic beverages (0.5% or more alcohol by volume).</a:t>
            </a:r>
          </a:p>
          <a:p>
            <a:pPr>
              <a:defRPr/>
            </a:pPr>
            <a:endParaRPr lang="en-US" dirty="0" smtClean="0">
              <a:solidFill>
                <a:schemeClr val="bg1"/>
              </a:solidFill>
            </a:endParaRPr>
          </a:p>
          <a:p>
            <a:pPr>
              <a:defRPr/>
            </a:pPr>
            <a:r>
              <a:rPr lang="en-US" dirty="0" smtClean="0">
                <a:solidFill>
                  <a:schemeClr val="bg1"/>
                </a:solidFill>
              </a:rPr>
              <a:t>Alcoholic beverages are taxable.</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9FE1B23B-B509-4F9F-B560-32590E1D025C}" type="slidenum">
              <a:rPr lang="en-US" smtClean="0"/>
              <a:t>13</a:t>
            </a:fld>
            <a:endParaRPr lang="en-US" dirty="0"/>
          </a:p>
        </p:txBody>
      </p:sp>
    </p:spTree>
    <p:extLst>
      <p:ext uri="{BB962C8B-B14F-4D97-AF65-F5344CB8AC3E}">
        <p14:creationId xmlns:p14="http://schemas.microsoft.com/office/powerpoint/2010/main" val="3630652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AC75617-F5AE-4E03-A9BB-9335BC36DC10}" type="slidenum">
              <a:rPr lang="en-US"/>
              <a:pPr>
                <a:defRPr/>
              </a:pPr>
              <a:t>14</a:t>
            </a:fld>
            <a:endParaRPr lang="en-US" dirty="0"/>
          </a:p>
        </p:txBody>
      </p:sp>
      <p:sp>
        <p:nvSpPr>
          <p:cNvPr id="730114" name="Rectangle 2"/>
          <p:cNvSpPr>
            <a:spLocks noGrp="1" noChangeArrowheads="1"/>
          </p:cNvSpPr>
          <p:nvPr>
            <p:ph type="title"/>
          </p:nvPr>
        </p:nvSpPr>
        <p:spPr>
          <a:xfrm>
            <a:off x="60960" y="1357629"/>
            <a:ext cx="8854440" cy="1143000"/>
          </a:xfrm>
        </p:spPr>
        <p:txBody>
          <a:bodyPr>
            <a:noAutofit/>
          </a:bodyPr>
          <a:lstStyle/>
          <a:p>
            <a:pPr algn="l">
              <a:defRPr/>
            </a:pPr>
            <a:r>
              <a:rPr lang="en-US" dirty="0" smtClean="0">
                <a:solidFill>
                  <a:schemeClr val="bg1"/>
                </a:solidFill>
              </a:rPr>
              <a:t>Examples of Exempt Food and </a:t>
            </a:r>
            <a:br>
              <a:rPr lang="en-US" dirty="0" smtClean="0">
                <a:solidFill>
                  <a:schemeClr val="bg1"/>
                </a:solidFill>
              </a:rPr>
            </a:br>
            <a:r>
              <a:rPr lang="en-US" dirty="0" smtClean="0">
                <a:solidFill>
                  <a:schemeClr val="bg1"/>
                </a:solidFill>
              </a:rPr>
              <a:t>Food Ingredients</a:t>
            </a:r>
          </a:p>
        </p:txBody>
      </p:sp>
      <p:sp>
        <p:nvSpPr>
          <p:cNvPr id="730115" name="Rectangle 3"/>
          <p:cNvSpPr>
            <a:spLocks noGrp="1" noChangeArrowheads="1"/>
          </p:cNvSpPr>
          <p:nvPr>
            <p:ph type="body" idx="1"/>
          </p:nvPr>
        </p:nvSpPr>
        <p:spPr>
          <a:xfrm>
            <a:off x="685800" y="2804795"/>
            <a:ext cx="8229600" cy="3886200"/>
          </a:xfrm>
        </p:spPr>
        <p:txBody>
          <a:bodyPr>
            <a:normAutofit lnSpcReduction="10000"/>
          </a:bodyPr>
          <a:lstStyle/>
          <a:p>
            <a:pPr>
              <a:defRPr/>
            </a:pPr>
            <a:r>
              <a:rPr lang="en-US" dirty="0" smtClean="0">
                <a:solidFill>
                  <a:schemeClr val="bg1"/>
                </a:solidFill>
              </a:rPr>
              <a:t>Crackers</a:t>
            </a:r>
          </a:p>
          <a:p>
            <a:pPr>
              <a:defRPr/>
            </a:pPr>
            <a:r>
              <a:rPr lang="en-US" dirty="0">
                <a:solidFill>
                  <a:schemeClr val="bg1"/>
                </a:solidFill>
              </a:rPr>
              <a:t>A</a:t>
            </a:r>
            <a:r>
              <a:rPr lang="en-US" dirty="0" smtClean="0">
                <a:solidFill>
                  <a:schemeClr val="bg1"/>
                </a:solidFill>
              </a:rPr>
              <a:t>pples</a:t>
            </a:r>
            <a:endParaRPr lang="en-US" dirty="0">
              <a:solidFill>
                <a:schemeClr val="bg1"/>
              </a:solidFill>
            </a:endParaRPr>
          </a:p>
          <a:p>
            <a:pPr>
              <a:defRPr/>
            </a:pPr>
            <a:r>
              <a:rPr lang="en-US" dirty="0">
                <a:solidFill>
                  <a:schemeClr val="bg1"/>
                </a:solidFill>
              </a:rPr>
              <a:t>C</a:t>
            </a:r>
            <a:r>
              <a:rPr lang="en-US" dirty="0" smtClean="0">
                <a:solidFill>
                  <a:schemeClr val="bg1"/>
                </a:solidFill>
              </a:rPr>
              <a:t>heese</a:t>
            </a:r>
          </a:p>
          <a:p>
            <a:pPr>
              <a:defRPr/>
            </a:pPr>
            <a:r>
              <a:rPr lang="en-US" dirty="0" smtClean="0">
                <a:solidFill>
                  <a:schemeClr val="bg1"/>
                </a:solidFill>
              </a:rPr>
              <a:t>Unsweetened bottled water</a:t>
            </a:r>
          </a:p>
          <a:p>
            <a:pPr>
              <a:defRPr/>
            </a:pPr>
            <a:r>
              <a:rPr lang="en-US" dirty="0" smtClean="0">
                <a:solidFill>
                  <a:schemeClr val="bg1"/>
                </a:solidFill>
              </a:rPr>
              <a:t>Noodles</a:t>
            </a:r>
          </a:p>
          <a:p>
            <a:pPr>
              <a:defRPr/>
            </a:pPr>
            <a:r>
              <a:rPr lang="en-US" dirty="0" smtClean="0">
                <a:solidFill>
                  <a:schemeClr val="bg1"/>
                </a:solidFill>
              </a:rPr>
              <a:t>Bread </a:t>
            </a:r>
          </a:p>
          <a:p>
            <a:pPr>
              <a:defRPr/>
            </a:pPr>
            <a:r>
              <a:rPr lang="en-US" dirty="0">
                <a:solidFill>
                  <a:schemeClr val="bg1"/>
                </a:solidFill>
              </a:rPr>
              <a:t>M</a:t>
            </a:r>
            <a:r>
              <a:rPr lang="en-US" dirty="0" smtClean="0">
                <a:solidFill>
                  <a:schemeClr val="bg1"/>
                </a:solidFill>
              </a:rPr>
              <a:t>ilk</a:t>
            </a:r>
          </a:p>
          <a:p>
            <a:pPr eaLnBrk="1" hangingPunct="1">
              <a:defRPr/>
            </a:pPr>
            <a:endParaRPr lang="en-US" dirty="0" smtClean="0"/>
          </a:p>
        </p:txBody>
      </p:sp>
    </p:spTree>
    <p:extLst>
      <p:ext uri="{BB962C8B-B14F-4D97-AF65-F5344CB8AC3E}">
        <p14:creationId xmlns:p14="http://schemas.microsoft.com/office/powerpoint/2010/main" val="247791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AC75617-F5AE-4E03-A9BB-9335BC36DC10}" type="slidenum">
              <a:rPr lang="en-US"/>
              <a:pPr>
                <a:defRPr/>
              </a:pPr>
              <a:t>15</a:t>
            </a:fld>
            <a:endParaRPr lang="en-US" dirty="0"/>
          </a:p>
        </p:txBody>
      </p:sp>
      <p:sp>
        <p:nvSpPr>
          <p:cNvPr id="730114" name="Rectangle 2"/>
          <p:cNvSpPr>
            <a:spLocks noGrp="1" noChangeArrowheads="1"/>
          </p:cNvSpPr>
          <p:nvPr>
            <p:ph type="title"/>
          </p:nvPr>
        </p:nvSpPr>
        <p:spPr>
          <a:xfrm>
            <a:off x="152400" y="1371600"/>
            <a:ext cx="8915400" cy="1143000"/>
          </a:xfrm>
        </p:spPr>
        <p:txBody>
          <a:bodyPr>
            <a:noAutofit/>
          </a:bodyPr>
          <a:lstStyle/>
          <a:p>
            <a:pPr algn="l">
              <a:defRPr/>
            </a:pPr>
            <a:r>
              <a:rPr lang="en-US" dirty="0" smtClean="0">
                <a:solidFill>
                  <a:schemeClr val="bg1"/>
                </a:solidFill>
              </a:rPr>
              <a:t>Examples of Items </a:t>
            </a:r>
            <a:r>
              <a:rPr lang="en-US" dirty="0">
                <a:solidFill>
                  <a:schemeClr val="bg1"/>
                </a:solidFill>
              </a:rPr>
              <a:t>t</a:t>
            </a:r>
            <a:r>
              <a:rPr lang="en-US" dirty="0" smtClean="0">
                <a:solidFill>
                  <a:schemeClr val="bg1"/>
                </a:solidFill>
              </a:rPr>
              <a:t>hat are Not Food and Food Ingredients</a:t>
            </a:r>
          </a:p>
        </p:txBody>
      </p:sp>
      <p:sp>
        <p:nvSpPr>
          <p:cNvPr id="730115" name="Rectangle 3"/>
          <p:cNvSpPr>
            <a:spLocks noGrp="1" noChangeArrowheads="1"/>
          </p:cNvSpPr>
          <p:nvPr>
            <p:ph type="body" idx="1"/>
          </p:nvPr>
        </p:nvSpPr>
        <p:spPr>
          <a:xfrm>
            <a:off x="381000" y="2835275"/>
            <a:ext cx="8229600" cy="3886200"/>
          </a:xfrm>
        </p:spPr>
        <p:txBody>
          <a:bodyPr/>
          <a:lstStyle/>
          <a:p>
            <a:pPr>
              <a:defRPr/>
            </a:pPr>
            <a:r>
              <a:rPr lang="en-US" dirty="0" smtClean="0">
                <a:solidFill>
                  <a:schemeClr val="bg1"/>
                </a:solidFill>
              </a:rPr>
              <a:t>Cough drops</a:t>
            </a:r>
          </a:p>
          <a:p>
            <a:pPr>
              <a:defRPr/>
            </a:pPr>
            <a:r>
              <a:rPr lang="en-US" dirty="0" smtClean="0">
                <a:solidFill>
                  <a:schemeClr val="bg1"/>
                </a:solidFill>
              </a:rPr>
              <a:t>Gum</a:t>
            </a:r>
          </a:p>
          <a:p>
            <a:pPr>
              <a:defRPr/>
            </a:pPr>
            <a:r>
              <a:rPr lang="en-US" dirty="0" smtClean="0">
                <a:solidFill>
                  <a:schemeClr val="bg1"/>
                </a:solidFill>
              </a:rPr>
              <a:t>Aspirin</a:t>
            </a:r>
          </a:p>
          <a:p>
            <a:pPr>
              <a:defRPr/>
            </a:pPr>
            <a:r>
              <a:rPr lang="en-US" dirty="0" smtClean="0">
                <a:solidFill>
                  <a:schemeClr val="bg1"/>
                </a:solidFill>
              </a:rPr>
              <a:t>Pet food</a:t>
            </a:r>
          </a:p>
          <a:p>
            <a:pPr marL="0" indent="0">
              <a:buNone/>
              <a:defRPr/>
            </a:pPr>
            <a:endParaRPr lang="en-US" sz="1800" dirty="0" smtClean="0">
              <a:solidFill>
                <a:schemeClr val="bg1"/>
              </a:solidFill>
            </a:endParaRPr>
          </a:p>
          <a:p>
            <a:pPr marL="0" indent="0">
              <a:buNone/>
              <a:defRPr/>
            </a:pPr>
            <a:r>
              <a:rPr lang="en-US" dirty="0" smtClean="0">
                <a:solidFill>
                  <a:schemeClr val="bg1"/>
                </a:solidFill>
              </a:rPr>
              <a:t>Note: Sales of these items are taxable.</a:t>
            </a:r>
          </a:p>
          <a:p>
            <a:pPr>
              <a:defRPr/>
            </a:pPr>
            <a:endParaRPr lang="en-US" dirty="0" smtClean="0">
              <a:solidFill>
                <a:schemeClr val="bg1"/>
              </a:solidFill>
            </a:endParaRPr>
          </a:p>
          <a:p>
            <a:pPr eaLnBrk="1" hangingPunct="1">
              <a:defRPr/>
            </a:pPr>
            <a:endParaRPr lang="en-US" dirty="0" smtClean="0"/>
          </a:p>
        </p:txBody>
      </p:sp>
    </p:spTree>
    <p:extLst>
      <p:ext uri="{BB962C8B-B14F-4D97-AF65-F5344CB8AC3E}">
        <p14:creationId xmlns:p14="http://schemas.microsoft.com/office/powerpoint/2010/main" val="3089250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90612"/>
            <a:ext cx="8229600" cy="1143000"/>
          </a:xfrm>
        </p:spPr>
        <p:txBody>
          <a:bodyPr>
            <a:normAutofit/>
          </a:bodyPr>
          <a:lstStyle/>
          <a:p>
            <a:pPr algn="l"/>
            <a:r>
              <a:rPr lang="en-US" sz="4800" dirty="0" smtClean="0">
                <a:solidFill>
                  <a:schemeClr val="bg1"/>
                </a:solidFill>
              </a:rPr>
              <a:t>Miscellaneous Exemptions</a:t>
            </a:r>
            <a:endParaRPr lang="en-US" sz="4800" dirty="0">
              <a:solidFill>
                <a:schemeClr val="bg1"/>
              </a:solidFill>
            </a:endParaRPr>
          </a:p>
        </p:txBody>
      </p:sp>
      <p:sp>
        <p:nvSpPr>
          <p:cNvPr id="7" name="Content Placeholder 4"/>
          <p:cNvSpPr>
            <a:spLocks noGrp="1"/>
          </p:cNvSpPr>
          <p:nvPr>
            <p:ph idx="1"/>
          </p:nvPr>
        </p:nvSpPr>
        <p:spPr>
          <a:xfrm>
            <a:off x="304800" y="2438400"/>
            <a:ext cx="8229600" cy="4525963"/>
          </a:xfrm>
        </p:spPr>
        <p:txBody>
          <a:bodyPr>
            <a:noAutofit/>
          </a:bodyPr>
          <a:lstStyle/>
          <a:p>
            <a:pPr marL="692150" indent="-457200"/>
            <a:r>
              <a:rPr lang="en-US" dirty="0" smtClean="0">
                <a:solidFill>
                  <a:schemeClr val="bg1"/>
                </a:solidFill>
              </a:rPr>
              <a:t>Fuel for motor vehicles subject to excise tax under Chapter 78, Wis. Stats.</a:t>
            </a:r>
          </a:p>
          <a:p>
            <a:pPr marL="692150" indent="-457200"/>
            <a:endParaRPr lang="en-US" sz="1600" dirty="0" smtClean="0">
              <a:solidFill>
                <a:schemeClr val="bg1"/>
              </a:solidFill>
            </a:endParaRPr>
          </a:p>
          <a:p>
            <a:pPr marL="692150" indent="-457200"/>
            <a:r>
              <a:rPr lang="en-US" dirty="0" smtClean="0">
                <a:solidFill>
                  <a:schemeClr val="bg1"/>
                </a:solidFill>
              </a:rPr>
              <a:t>Prescription drugs</a:t>
            </a:r>
          </a:p>
          <a:p>
            <a:pPr marL="692150" indent="-457200"/>
            <a:endParaRPr lang="en-US" sz="1600" dirty="0" smtClean="0">
              <a:solidFill>
                <a:schemeClr val="bg1"/>
              </a:solidFill>
            </a:endParaRPr>
          </a:p>
          <a:p>
            <a:pPr marL="692150" indent="-457200"/>
            <a:r>
              <a:rPr lang="en-US" dirty="0" smtClean="0">
                <a:solidFill>
                  <a:schemeClr val="bg1"/>
                </a:solidFill>
              </a:rPr>
              <a:t>Newspapers</a:t>
            </a:r>
          </a:p>
          <a:p>
            <a:pPr marL="692150" indent="-457200"/>
            <a:endParaRPr lang="en-US" sz="1400" dirty="0" smtClean="0">
              <a:solidFill>
                <a:schemeClr val="bg1"/>
              </a:solidFill>
            </a:endParaRPr>
          </a:p>
          <a:p>
            <a:pPr marL="692150" indent="-457200"/>
            <a:r>
              <a:rPr lang="en-US" dirty="0" smtClean="0">
                <a:solidFill>
                  <a:schemeClr val="bg1"/>
                </a:solidFill>
              </a:rPr>
              <a:t>United </a:t>
            </a:r>
            <a:r>
              <a:rPr lang="en-US" dirty="0">
                <a:solidFill>
                  <a:schemeClr val="bg1"/>
                </a:solidFill>
              </a:rPr>
              <a:t>States and Wisconsin </a:t>
            </a:r>
            <a:r>
              <a:rPr lang="en-US" dirty="0" smtClean="0">
                <a:solidFill>
                  <a:schemeClr val="bg1"/>
                </a:solidFill>
              </a:rPr>
              <a:t>flags</a:t>
            </a:r>
          </a:p>
        </p:txBody>
      </p:sp>
      <p:sp>
        <p:nvSpPr>
          <p:cNvPr id="6" name="Slide Number Placeholder 5"/>
          <p:cNvSpPr>
            <a:spLocks noGrp="1"/>
          </p:cNvSpPr>
          <p:nvPr>
            <p:ph type="sldNum" sz="quarter" idx="12"/>
          </p:nvPr>
        </p:nvSpPr>
        <p:spPr/>
        <p:txBody>
          <a:bodyPr/>
          <a:lstStyle/>
          <a:p>
            <a:fld id="{9FE1B23B-B509-4F9F-B560-32590E1D025C}" type="slidenum">
              <a:rPr lang="en-US" smtClean="0"/>
              <a:t>16</a:t>
            </a:fld>
            <a:endParaRPr lang="en-US" dirty="0"/>
          </a:p>
        </p:txBody>
      </p:sp>
    </p:spTree>
    <p:extLst>
      <p:ext uri="{BB962C8B-B14F-4D97-AF65-F5344CB8AC3E}">
        <p14:creationId xmlns:p14="http://schemas.microsoft.com/office/powerpoint/2010/main" val="3216826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90183"/>
            <a:ext cx="8991600" cy="1143000"/>
          </a:xfrm>
        </p:spPr>
        <p:txBody>
          <a:bodyPr>
            <a:normAutofit/>
          </a:bodyPr>
          <a:lstStyle/>
          <a:p>
            <a:pPr algn="l"/>
            <a:r>
              <a:rPr lang="en-US" sz="3600" dirty="0" smtClean="0">
                <a:solidFill>
                  <a:schemeClr val="bg1"/>
                </a:solidFill>
              </a:rPr>
              <a:t>Exemption For Durable Medical Equipment</a:t>
            </a:r>
            <a:endParaRPr lang="en-US" sz="3600" dirty="0">
              <a:solidFill>
                <a:schemeClr val="bg1"/>
              </a:solidFill>
            </a:endParaRPr>
          </a:p>
        </p:txBody>
      </p:sp>
      <p:sp>
        <p:nvSpPr>
          <p:cNvPr id="5" name="Content Placeholder 4"/>
          <p:cNvSpPr>
            <a:spLocks noGrp="1"/>
          </p:cNvSpPr>
          <p:nvPr>
            <p:ph idx="1"/>
          </p:nvPr>
        </p:nvSpPr>
        <p:spPr>
          <a:xfrm>
            <a:off x="0" y="1828800"/>
            <a:ext cx="8991600" cy="4160433"/>
          </a:xfrm>
        </p:spPr>
        <p:txBody>
          <a:bodyPr>
            <a:noAutofit/>
          </a:bodyPr>
          <a:lstStyle/>
          <a:p>
            <a:pPr marL="577850"/>
            <a:r>
              <a:rPr lang="en-US" sz="2800" dirty="0" smtClean="0">
                <a:solidFill>
                  <a:schemeClr val="bg1"/>
                </a:solidFill>
              </a:rPr>
              <a:t>Must be for use in a person's home</a:t>
            </a:r>
          </a:p>
          <a:p>
            <a:pPr marL="577850"/>
            <a:r>
              <a:rPr lang="en-US" sz="2800" dirty="0" smtClean="0">
                <a:solidFill>
                  <a:schemeClr val="bg1"/>
                </a:solidFill>
              </a:rPr>
              <a:t>Includes repair parts, replacement parts, and accessories for equipment that is:</a:t>
            </a:r>
          </a:p>
          <a:p>
            <a:pPr marL="977900" lvl="1" indent="-342900"/>
            <a:r>
              <a:rPr lang="en-US" sz="2400" dirty="0" smtClean="0">
                <a:solidFill>
                  <a:schemeClr val="bg1"/>
                </a:solidFill>
              </a:rPr>
              <a:t>Primarily and customarily used for a medical purpose related to a person;</a:t>
            </a:r>
          </a:p>
          <a:p>
            <a:pPr marL="977900" lvl="1" indent="-342900"/>
            <a:r>
              <a:rPr lang="en-US" sz="2400" dirty="0" smtClean="0">
                <a:solidFill>
                  <a:schemeClr val="bg1"/>
                </a:solidFill>
              </a:rPr>
              <a:t>Can withstand repeated use;</a:t>
            </a:r>
          </a:p>
          <a:p>
            <a:pPr marL="977900" lvl="1" indent="-342900"/>
            <a:r>
              <a:rPr lang="en-US" sz="2400" dirty="0" smtClean="0">
                <a:solidFill>
                  <a:schemeClr val="bg1"/>
                </a:solidFill>
              </a:rPr>
              <a:t>Not generally useful to a person who is not ill or injured; and</a:t>
            </a:r>
          </a:p>
          <a:p>
            <a:pPr marL="977900" lvl="1" indent="-342900"/>
            <a:r>
              <a:rPr lang="en-US" sz="2400" dirty="0" smtClean="0">
                <a:solidFill>
                  <a:schemeClr val="bg1"/>
                </a:solidFill>
              </a:rPr>
              <a:t>Not placed in or worn on the body</a:t>
            </a:r>
            <a:endParaRPr lang="en-US" sz="2400" dirty="0">
              <a:solidFill>
                <a:schemeClr val="bg1"/>
              </a:solidFill>
            </a:endParaRPr>
          </a:p>
          <a:p>
            <a:pPr marL="692150" indent="-457200"/>
            <a:r>
              <a:rPr lang="en-US" sz="2800" dirty="0" smtClean="0">
                <a:solidFill>
                  <a:schemeClr val="bg1"/>
                </a:solidFill>
              </a:rPr>
              <a:t>Examples include vaporizers, </a:t>
            </a:r>
            <a:r>
              <a:rPr lang="en-US" sz="2800" dirty="0">
                <a:solidFill>
                  <a:schemeClr val="bg1"/>
                </a:solidFill>
              </a:rPr>
              <a:t>heating pads, blood glucose monitoring </a:t>
            </a:r>
            <a:r>
              <a:rPr lang="en-US" sz="2800" dirty="0" smtClean="0">
                <a:solidFill>
                  <a:schemeClr val="bg1"/>
                </a:solidFill>
              </a:rPr>
              <a:t>machines, thermometers</a:t>
            </a: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17</a:t>
            </a:fld>
            <a:endParaRPr lang="en-US" dirty="0"/>
          </a:p>
        </p:txBody>
      </p:sp>
    </p:spTree>
    <p:extLst>
      <p:ext uri="{BB962C8B-B14F-4D97-AF65-F5344CB8AC3E}">
        <p14:creationId xmlns:p14="http://schemas.microsoft.com/office/powerpoint/2010/main" val="2039396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28700"/>
            <a:ext cx="8229600" cy="1143000"/>
          </a:xfrm>
        </p:spPr>
        <p:txBody>
          <a:bodyPr/>
          <a:lstStyle/>
          <a:p>
            <a:pPr algn="l"/>
            <a:r>
              <a:rPr lang="en-US" dirty="0" smtClean="0">
                <a:solidFill>
                  <a:schemeClr val="bg1"/>
                </a:solidFill>
              </a:rPr>
              <a:t>"Use in a </a:t>
            </a:r>
            <a:r>
              <a:rPr lang="en-US" dirty="0">
                <a:solidFill>
                  <a:schemeClr val="bg1"/>
                </a:solidFill>
              </a:rPr>
              <a:t>P</a:t>
            </a:r>
            <a:r>
              <a:rPr lang="en-US" dirty="0" smtClean="0">
                <a:solidFill>
                  <a:schemeClr val="bg1"/>
                </a:solidFill>
              </a:rPr>
              <a:t>erson's Home"</a:t>
            </a:r>
            <a:endParaRPr lang="en-US" dirty="0">
              <a:solidFill>
                <a:schemeClr val="bg1"/>
              </a:solidFill>
            </a:endParaRPr>
          </a:p>
        </p:txBody>
      </p:sp>
      <p:sp>
        <p:nvSpPr>
          <p:cNvPr id="3" name="Content Placeholder 2"/>
          <p:cNvSpPr>
            <a:spLocks noGrp="1"/>
          </p:cNvSpPr>
          <p:nvPr>
            <p:ph idx="1"/>
          </p:nvPr>
        </p:nvSpPr>
        <p:spPr>
          <a:xfrm>
            <a:off x="533400" y="2301081"/>
            <a:ext cx="8001000" cy="4525963"/>
          </a:xfrm>
        </p:spPr>
        <p:txBody>
          <a:bodyPr/>
          <a:lstStyle/>
          <a:p>
            <a:pPr marL="0" indent="0">
              <a:buNone/>
            </a:pPr>
            <a:r>
              <a:rPr lang="en-US" dirty="0" smtClean="0">
                <a:solidFill>
                  <a:schemeClr val="bg1"/>
                </a:solidFill>
              </a:rPr>
              <a:t>Means that the equipment is sold to an individual for use where they are living, regardless of whether the individual resides in a single family home, apartment building, nursing home, assisted living center, convalescent home, or school dormitory.</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18</a:t>
            </a:fld>
            <a:endParaRPr lang="en-US" dirty="0"/>
          </a:p>
        </p:txBody>
      </p:sp>
    </p:spTree>
    <p:extLst>
      <p:ext uri="{BB962C8B-B14F-4D97-AF65-F5344CB8AC3E}">
        <p14:creationId xmlns:p14="http://schemas.microsoft.com/office/powerpoint/2010/main" val="1814336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28700"/>
            <a:ext cx="8229600" cy="1143000"/>
          </a:xfrm>
        </p:spPr>
        <p:txBody>
          <a:bodyPr/>
          <a:lstStyle/>
          <a:p>
            <a:pPr algn="l"/>
            <a:r>
              <a:rPr lang="en-US" dirty="0" smtClean="0">
                <a:solidFill>
                  <a:schemeClr val="bg1"/>
                </a:solidFill>
              </a:rPr>
              <a:t>"Use in a Person's </a:t>
            </a:r>
            <a:r>
              <a:rPr lang="en-US" dirty="0">
                <a:solidFill>
                  <a:schemeClr val="bg1"/>
                </a:solidFill>
              </a:rPr>
              <a:t>H</a:t>
            </a:r>
            <a:r>
              <a:rPr lang="en-US" dirty="0" smtClean="0">
                <a:solidFill>
                  <a:schemeClr val="bg1"/>
                </a:solidFill>
              </a:rPr>
              <a:t>ome</a:t>
            </a:r>
            <a:endParaRPr lang="en-US" dirty="0">
              <a:solidFill>
                <a:schemeClr val="bg1"/>
              </a:solidFill>
            </a:endParaRPr>
          </a:p>
        </p:txBody>
      </p:sp>
      <p:sp>
        <p:nvSpPr>
          <p:cNvPr id="3" name="Content Placeholder 2"/>
          <p:cNvSpPr>
            <a:spLocks noGrp="1"/>
          </p:cNvSpPr>
          <p:nvPr>
            <p:ph idx="1"/>
          </p:nvPr>
        </p:nvSpPr>
        <p:spPr>
          <a:xfrm>
            <a:off x="304800" y="2301081"/>
            <a:ext cx="8229600" cy="4525963"/>
          </a:xfrm>
        </p:spPr>
        <p:txBody>
          <a:bodyPr>
            <a:normAutofit lnSpcReduction="10000"/>
          </a:bodyPr>
          <a:lstStyle/>
          <a:p>
            <a:r>
              <a:rPr lang="en-US" dirty="0" smtClean="0">
                <a:solidFill>
                  <a:schemeClr val="bg1"/>
                </a:solidFill>
              </a:rPr>
              <a:t>Durable medical equipment is </a:t>
            </a:r>
            <a:r>
              <a:rPr lang="en-US" u="sng" dirty="0" smtClean="0">
                <a:solidFill>
                  <a:schemeClr val="bg1"/>
                </a:solidFill>
              </a:rPr>
              <a:t>not</a:t>
            </a:r>
            <a:r>
              <a:rPr lang="en-US" dirty="0" smtClean="0">
                <a:solidFill>
                  <a:schemeClr val="bg1"/>
                </a:solidFill>
              </a:rPr>
              <a:t> for use in a person's home if purchased by hospital, clinic, nursing home, assisted living center, convalescent home, dental office, chiropractor, or optician's office.</a:t>
            </a:r>
          </a:p>
          <a:p>
            <a:r>
              <a:rPr lang="en-US" dirty="0" smtClean="0">
                <a:solidFill>
                  <a:schemeClr val="bg1"/>
                </a:solidFill>
              </a:rPr>
              <a:t>This is the case even if the equipment is purchased for use by the residents of the nursing home, assisted living center, or convalescent home.</a:t>
            </a:r>
          </a:p>
        </p:txBody>
      </p:sp>
      <p:sp>
        <p:nvSpPr>
          <p:cNvPr id="4" name="Slide Number Placeholder 3"/>
          <p:cNvSpPr>
            <a:spLocks noGrp="1"/>
          </p:cNvSpPr>
          <p:nvPr>
            <p:ph type="sldNum" sz="quarter" idx="12"/>
          </p:nvPr>
        </p:nvSpPr>
        <p:spPr/>
        <p:txBody>
          <a:bodyPr/>
          <a:lstStyle/>
          <a:p>
            <a:fld id="{9FE1B23B-B509-4F9F-B560-32590E1D025C}" type="slidenum">
              <a:rPr lang="en-US" smtClean="0"/>
              <a:t>19</a:t>
            </a:fld>
            <a:endParaRPr lang="en-US" dirty="0"/>
          </a:p>
        </p:txBody>
      </p:sp>
    </p:spTree>
    <p:extLst>
      <p:ext uri="{BB962C8B-B14F-4D97-AF65-F5344CB8AC3E}">
        <p14:creationId xmlns:p14="http://schemas.microsoft.com/office/powerpoint/2010/main" val="3644138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52512"/>
            <a:ext cx="8229600" cy="1143000"/>
          </a:xfrm>
        </p:spPr>
        <p:txBody>
          <a:bodyPr>
            <a:normAutofit/>
          </a:bodyPr>
          <a:lstStyle/>
          <a:p>
            <a:pPr algn="l"/>
            <a:r>
              <a:rPr lang="en-US" sz="6000" dirty="0" smtClean="0">
                <a:solidFill>
                  <a:schemeClr val="bg1"/>
                </a:solidFill>
              </a:rPr>
              <a:t>Topics of Discussion</a:t>
            </a:r>
            <a:endParaRPr lang="en-US" sz="6000" dirty="0">
              <a:solidFill>
                <a:schemeClr val="bg1"/>
              </a:solidFill>
            </a:endParaRPr>
          </a:p>
        </p:txBody>
      </p:sp>
      <p:sp>
        <p:nvSpPr>
          <p:cNvPr id="3" name="Content Placeholder 2"/>
          <p:cNvSpPr>
            <a:spLocks noGrp="1"/>
          </p:cNvSpPr>
          <p:nvPr>
            <p:ph idx="1"/>
          </p:nvPr>
        </p:nvSpPr>
        <p:spPr>
          <a:xfrm>
            <a:off x="304800" y="2743200"/>
            <a:ext cx="8229600" cy="3613150"/>
          </a:xfrm>
        </p:spPr>
        <p:txBody>
          <a:bodyPr>
            <a:normAutofit/>
          </a:bodyPr>
          <a:lstStyle/>
          <a:p>
            <a:r>
              <a:rPr lang="en-US" sz="4800" dirty="0" smtClean="0">
                <a:solidFill>
                  <a:schemeClr val="bg1"/>
                </a:solidFill>
              </a:rPr>
              <a:t>Resources</a:t>
            </a:r>
          </a:p>
          <a:p>
            <a:pPr marL="0" indent="0">
              <a:buNone/>
            </a:pPr>
            <a:r>
              <a:rPr lang="en-US" sz="2800" dirty="0" smtClean="0">
                <a:solidFill>
                  <a:schemeClr val="bg1"/>
                </a:solidFill>
              </a:rPr>
              <a:t> </a:t>
            </a:r>
          </a:p>
          <a:p>
            <a:r>
              <a:rPr lang="en-US" sz="4800" dirty="0" smtClean="0">
                <a:solidFill>
                  <a:schemeClr val="bg1"/>
                </a:solidFill>
              </a:rPr>
              <a:t>Sales by Grocers</a:t>
            </a:r>
          </a:p>
          <a:p>
            <a:endParaRPr lang="en-US" dirty="0" smtClean="0">
              <a:solidFill>
                <a:schemeClr val="bg1"/>
              </a:solidFill>
            </a:endParaRPr>
          </a:p>
          <a:p>
            <a:pPr marL="457200" lvl="1" indent="0">
              <a:buNone/>
            </a:pPr>
            <a:endParaRPr lang="en-US" dirty="0" smtClean="0">
              <a:solidFill>
                <a:schemeClr val="bg1"/>
              </a:solidFill>
            </a:endParaRPr>
          </a:p>
          <a:p>
            <a:endParaRPr lang="en-US" dirty="0" smtClean="0">
              <a:solidFill>
                <a:schemeClr val="bg1"/>
              </a:solidFill>
            </a:endParaRPr>
          </a:p>
          <a:p>
            <a:pPr marL="0" indent="0">
              <a:buNone/>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2</a:t>
            </a:fld>
            <a:endParaRPr lang="en-US" dirty="0"/>
          </a:p>
        </p:txBody>
      </p:sp>
    </p:spTree>
    <p:extLst>
      <p:ext uri="{BB962C8B-B14F-4D97-AF65-F5344CB8AC3E}">
        <p14:creationId xmlns:p14="http://schemas.microsoft.com/office/powerpoint/2010/main" val="3036263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0"/>
            <a:ext cx="8763000" cy="533400"/>
          </a:xfrm>
        </p:spPr>
        <p:txBody>
          <a:bodyPr>
            <a:noAutofit/>
          </a:bodyPr>
          <a:lstStyle/>
          <a:p>
            <a:pPr algn="l"/>
            <a:r>
              <a:rPr lang="en-US" sz="3600" dirty="0" smtClean="0">
                <a:solidFill>
                  <a:schemeClr val="bg1"/>
                </a:solidFill>
              </a:rPr>
              <a:t>Exemption For Mobility-Enhancing Equipment </a:t>
            </a:r>
            <a:r>
              <a:rPr lang="en-US" sz="4000" dirty="0">
                <a:solidFill>
                  <a:schemeClr val="bg1"/>
                </a:solidFill>
              </a:rPr>
              <a:t/>
            </a:r>
            <a:br>
              <a:rPr lang="en-US" sz="4000" dirty="0">
                <a:solidFill>
                  <a:schemeClr val="bg1"/>
                </a:solidFill>
              </a:rPr>
            </a:br>
            <a:endParaRPr lang="en-US" sz="4000"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20</a:t>
            </a:fld>
            <a:endParaRPr lang="en-US" dirty="0"/>
          </a:p>
        </p:txBody>
      </p:sp>
      <p:sp>
        <p:nvSpPr>
          <p:cNvPr id="6" name="Content Placeholder 4"/>
          <p:cNvSpPr txBox="1">
            <a:spLocks/>
          </p:cNvSpPr>
          <p:nvPr/>
        </p:nvSpPr>
        <p:spPr>
          <a:xfrm>
            <a:off x="342900" y="2039112"/>
            <a:ext cx="8229600" cy="461775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92150" indent="-457200"/>
            <a:r>
              <a:rPr lang="en-US" sz="2800" dirty="0" smtClean="0">
                <a:solidFill>
                  <a:schemeClr val="bg1"/>
                </a:solidFill>
              </a:rPr>
              <a:t>Includes </a:t>
            </a:r>
            <a:r>
              <a:rPr lang="en-US" sz="2800" dirty="0">
                <a:solidFill>
                  <a:schemeClr val="bg1"/>
                </a:solidFill>
              </a:rPr>
              <a:t>repair parts, replacement parts, and accessories for </a:t>
            </a:r>
            <a:r>
              <a:rPr lang="en-US" sz="2800" dirty="0" smtClean="0">
                <a:solidFill>
                  <a:schemeClr val="bg1"/>
                </a:solidFill>
              </a:rPr>
              <a:t>equipment that is: </a:t>
            </a:r>
            <a:endParaRPr lang="en-US" sz="2800" dirty="0">
              <a:solidFill>
                <a:schemeClr val="bg1"/>
              </a:solidFill>
            </a:endParaRPr>
          </a:p>
          <a:p>
            <a:pPr marL="1092200" lvl="1" indent="-457200"/>
            <a:r>
              <a:rPr lang="en-US" sz="2400" dirty="0" smtClean="0">
                <a:solidFill>
                  <a:schemeClr val="bg1"/>
                </a:solidFill>
              </a:rPr>
              <a:t>Primarily and customarily used to provide or increase the ability of a person to move from one place to another;</a:t>
            </a:r>
          </a:p>
          <a:p>
            <a:pPr marL="1092200" lvl="1" indent="-457200"/>
            <a:r>
              <a:rPr lang="en-US" sz="2400" dirty="0" smtClean="0">
                <a:solidFill>
                  <a:schemeClr val="bg1"/>
                </a:solidFill>
              </a:rPr>
              <a:t>May be used in a home or motor vehicle; and</a:t>
            </a:r>
          </a:p>
          <a:p>
            <a:pPr marL="1092200" lvl="1" indent="-457200"/>
            <a:r>
              <a:rPr lang="en-US" sz="2400" dirty="0" smtClean="0">
                <a:solidFill>
                  <a:schemeClr val="bg1"/>
                </a:solidFill>
              </a:rPr>
              <a:t>Generally not used by a person who has normal mobility</a:t>
            </a:r>
            <a:endParaRPr lang="en-US" sz="2400" dirty="0">
              <a:solidFill>
                <a:schemeClr val="bg1"/>
              </a:solidFill>
            </a:endParaRPr>
          </a:p>
          <a:p>
            <a:pPr marL="692150" indent="-457200"/>
            <a:r>
              <a:rPr lang="en-US" sz="2800" dirty="0" smtClean="0">
                <a:solidFill>
                  <a:schemeClr val="bg1"/>
                </a:solidFill>
              </a:rPr>
              <a:t>Examples include canes</a:t>
            </a:r>
            <a:r>
              <a:rPr lang="en-US" sz="2800" dirty="0">
                <a:solidFill>
                  <a:schemeClr val="bg1"/>
                </a:solidFill>
              </a:rPr>
              <a:t>, crutches, walkers, </a:t>
            </a:r>
            <a:r>
              <a:rPr lang="en-US" sz="2800" dirty="0" smtClean="0">
                <a:solidFill>
                  <a:schemeClr val="bg1"/>
                </a:solidFill>
              </a:rPr>
              <a:t>wheelchairs</a:t>
            </a:r>
            <a:endParaRPr lang="en-US" sz="2800" dirty="0">
              <a:solidFill>
                <a:schemeClr val="bg1"/>
              </a:solidFill>
            </a:endParaRPr>
          </a:p>
        </p:txBody>
      </p:sp>
    </p:spTree>
    <p:extLst>
      <p:ext uri="{BB962C8B-B14F-4D97-AF65-F5344CB8AC3E}">
        <p14:creationId xmlns:p14="http://schemas.microsoft.com/office/powerpoint/2010/main" val="8139743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77915"/>
            <a:ext cx="8229600" cy="639476"/>
          </a:xfrm>
        </p:spPr>
        <p:txBody>
          <a:bodyPr>
            <a:normAutofit fontScale="90000"/>
          </a:bodyPr>
          <a:lstStyle/>
          <a:p>
            <a:pPr algn="l"/>
            <a:r>
              <a:rPr lang="en-US" dirty="0" smtClean="0">
                <a:solidFill>
                  <a:schemeClr val="bg1"/>
                </a:solidFill>
              </a:rPr>
              <a:t>Exemption For Prosthetic Devices</a:t>
            </a:r>
            <a:r>
              <a:rPr lang="en-US" dirty="0">
                <a:solidFill>
                  <a:schemeClr val="bg1"/>
                </a:solidFill>
              </a:rPr>
              <a:t/>
            </a:r>
            <a:br>
              <a:rPr lang="en-US" dirty="0">
                <a:solidFill>
                  <a:schemeClr val="bg1"/>
                </a:solidFill>
              </a:rPr>
            </a:b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21</a:t>
            </a:fld>
            <a:endParaRPr lang="en-US" dirty="0"/>
          </a:p>
        </p:txBody>
      </p:sp>
      <p:sp>
        <p:nvSpPr>
          <p:cNvPr id="5" name="Content Placeholder 4"/>
          <p:cNvSpPr txBox="1">
            <a:spLocks/>
          </p:cNvSpPr>
          <p:nvPr/>
        </p:nvSpPr>
        <p:spPr>
          <a:xfrm>
            <a:off x="0" y="2117391"/>
            <a:ext cx="9001125" cy="477015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92150" indent="-457200"/>
            <a:r>
              <a:rPr lang="en-US" sz="2800" dirty="0" smtClean="0">
                <a:solidFill>
                  <a:schemeClr val="bg1"/>
                </a:solidFill>
              </a:rPr>
              <a:t>Placed in or worn on the body to:</a:t>
            </a:r>
          </a:p>
          <a:p>
            <a:pPr marL="1492250" lvl="2" indent="-457200"/>
            <a:r>
              <a:rPr lang="en-US" sz="2800" dirty="0" smtClean="0">
                <a:solidFill>
                  <a:schemeClr val="bg1"/>
                </a:solidFill>
              </a:rPr>
              <a:t>artificially replace a missing portion of the body; </a:t>
            </a:r>
          </a:p>
          <a:p>
            <a:pPr marL="1492250" lvl="2" indent="-457200"/>
            <a:r>
              <a:rPr lang="en-US" sz="2800" dirty="0" smtClean="0">
                <a:solidFill>
                  <a:schemeClr val="bg1"/>
                </a:solidFill>
              </a:rPr>
              <a:t>prevent or correct a physical deformity or malfunction; or</a:t>
            </a:r>
          </a:p>
          <a:p>
            <a:pPr marL="1492250" lvl="2" indent="-457200"/>
            <a:r>
              <a:rPr lang="en-US" sz="2800" dirty="0">
                <a:solidFill>
                  <a:schemeClr val="bg1"/>
                </a:solidFill>
              </a:rPr>
              <a:t>s</a:t>
            </a:r>
            <a:r>
              <a:rPr lang="en-US" sz="2800" dirty="0" smtClean="0">
                <a:solidFill>
                  <a:schemeClr val="bg1"/>
                </a:solidFill>
              </a:rPr>
              <a:t>upport a weak or deformed portion of the body</a:t>
            </a:r>
          </a:p>
          <a:p>
            <a:pPr marL="692150" indent="-457200"/>
            <a:r>
              <a:rPr lang="en-US" sz="2800" dirty="0" smtClean="0">
                <a:solidFill>
                  <a:schemeClr val="bg1"/>
                </a:solidFill>
              </a:rPr>
              <a:t>Examples include arm </a:t>
            </a:r>
            <a:r>
              <a:rPr lang="en-US" sz="2800" dirty="0">
                <a:solidFill>
                  <a:schemeClr val="bg1"/>
                </a:solidFill>
              </a:rPr>
              <a:t>slings, burn garments, </a:t>
            </a:r>
            <a:r>
              <a:rPr lang="en-US" sz="2800" dirty="0" smtClean="0">
                <a:solidFill>
                  <a:schemeClr val="bg1"/>
                </a:solidFill>
              </a:rPr>
              <a:t>arch supports, braces (wrist, ankle, knee, etc.), hearing </a:t>
            </a:r>
            <a:r>
              <a:rPr lang="en-US" sz="2800" dirty="0">
                <a:solidFill>
                  <a:schemeClr val="bg1"/>
                </a:solidFill>
              </a:rPr>
              <a:t>aids and batteries, insulin </a:t>
            </a:r>
            <a:r>
              <a:rPr lang="en-US" sz="2800" dirty="0" smtClean="0">
                <a:solidFill>
                  <a:schemeClr val="bg1"/>
                </a:solidFill>
              </a:rPr>
              <a:t>pumps, </a:t>
            </a:r>
            <a:r>
              <a:rPr lang="en-US" sz="2800" dirty="0">
                <a:solidFill>
                  <a:schemeClr val="bg1"/>
                </a:solidFill>
              </a:rPr>
              <a:t>pressure garments, splints</a:t>
            </a:r>
          </a:p>
          <a:p>
            <a:endParaRPr lang="en-US" dirty="0"/>
          </a:p>
        </p:txBody>
      </p:sp>
    </p:spTree>
    <p:extLst>
      <p:ext uri="{BB962C8B-B14F-4D97-AF65-F5344CB8AC3E}">
        <p14:creationId xmlns:p14="http://schemas.microsoft.com/office/powerpoint/2010/main" val="12024156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915400" cy="1143000"/>
          </a:xfrm>
        </p:spPr>
        <p:txBody>
          <a:bodyPr>
            <a:noAutofit/>
          </a:bodyPr>
          <a:lstStyle/>
          <a:p>
            <a:pPr algn="l"/>
            <a:r>
              <a:rPr lang="en-US" sz="5400" dirty="0" smtClean="0">
                <a:solidFill>
                  <a:schemeClr val="bg1"/>
                </a:solidFill>
              </a:rPr>
              <a:t>Additional Training </a:t>
            </a:r>
            <a:r>
              <a:rPr lang="en-US" sz="5400" dirty="0">
                <a:solidFill>
                  <a:schemeClr val="bg1"/>
                </a:solidFill>
              </a:rPr>
              <a:t>f</a:t>
            </a:r>
            <a:r>
              <a:rPr lang="en-US" sz="5400" dirty="0" smtClean="0">
                <a:solidFill>
                  <a:schemeClr val="bg1"/>
                </a:solidFill>
              </a:rPr>
              <a:t>or Grocers</a:t>
            </a:r>
            <a:endParaRPr lang="en-US" sz="5400" dirty="0">
              <a:solidFill>
                <a:schemeClr val="bg1"/>
              </a:solidFill>
            </a:endParaRPr>
          </a:p>
        </p:txBody>
      </p:sp>
      <p:sp>
        <p:nvSpPr>
          <p:cNvPr id="3" name="Content Placeholder 2"/>
          <p:cNvSpPr>
            <a:spLocks noGrp="1"/>
          </p:cNvSpPr>
          <p:nvPr>
            <p:ph idx="1"/>
          </p:nvPr>
        </p:nvSpPr>
        <p:spPr>
          <a:xfrm>
            <a:off x="304800" y="2650790"/>
            <a:ext cx="8229600" cy="3917950"/>
          </a:xfrm>
        </p:spPr>
        <p:txBody>
          <a:bodyPr>
            <a:normAutofit/>
          </a:bodyPr>
          <a:lstStyle/>
          <a:p>
            <a:r>
              <a:rPr lang="en-US" sz="4400" dirty="0" smtClean="0">
                <a:solidFill>
                  <a:schemeClr val="bg1"/>
                </a:solidFill>
              </a:rPr>
              <a:t>Part 2 - Sales of Candy, Soft Drinks, and Dietary Supplements </a:t>
            </a:r>
          </a:p>
          <a:p>
            <a:r>
              <a:rPr lang="en-US" sz="4400" dirty="0" smtClean="0">
                <a:solidFill>
                  <a:schemeClr val="bg1"/>
                </a:solidFill>
              </a:rPr>
              <a:t>Part 3 - Sales of Prepared Foods </a:t>
            </a:r>
          </a:p>
          <a:p>
            <a:r>
              <a:rPr lang="en-US" sz="4400" dirty="0" smtClean="0">
                <a:solidFill>
                  <a:schemeClr val="bg1"/>
                </a:solidFill>
              </a:rPr>
              <a:t>Part 4 - Preparing for an Audit</a:t>
            </a:r>
          </a:p>
          <a:p>
            <a:endParaRPr lang="en-US" dirty="0" smtClean="0">
              <a:solidFill>
                <a:schemeClr val="bg1"/>
              </a:solidFill>
            </a:endParaRPr>
          </a:p>
          <a:p>
            <a:pPr marL="0" indent="0">
              <a:buNone/>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22</a:t>
            </a:fld>
            <a:endParaRPr lang="en-US" dirty="0"/>
          </a:p>
        </p:txBody>
      </p:sp>
    </p:spTree>
    <p:extLst>
      <p:ext uri="{BB962C8B-B14F-4D97-AF65-F5344CB8AC3E}">
        <p14:creationId xmlns:p14="http://schemas.microsoft.com/office/powerpoint/2010/main" val="6984008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b="1" dirty="0">
                <a:solidFill>
                  <a:schemeClr val="bg1"/>
                </a:solidFill>
              </a:rPr>
              <a:t>Contact </a:t>
            </a:r>
            <a:r>
              <a:rPr lang="en-US" sz="3600" b="1" dirty="0">
                <a:solidFill>
                  <a:schemeClr val="bg1"/>
                </a:solidFill>
              </a:rPr>
              <a:t>DOR</a:t>
            </a:r>
            <a:r>
              <a:rPr lang="en-US" b="1" dirty="0">
                <a:solidFill>
                  <a:schemeClr val="bg1"/>
                </a:solidFill>
              </a:rPr>
              <a:t> if you have questions</a:t>
            </a:r>
            <a:endParaRPr lang="en-US" dirty="0">
              <a:solidFill>
                <a:schemeClr val="bg1"/>
              </a:solidFill>
            </a:endParaRPr>
          </a:p>
          <a:p>
            <a:endParaRPr lang="en-US" dirty="0">
              <a:solidFill>
                <a:schemeClr val="bg1"/>
              </a:solidFill>
            </a:endParaRPr>
          </a:p>
          <a:p>
            <a:pPr marL="400050" lvl="1" indent="0">
              <a:buNone/>
            </a:pPr>
            <a:r>
              <a:rPr lang="en-US" dirty="0">
                <a:solidFill>
                  <a:schemeClr val="bg1"/>
                </a:solidFill>
              </a:rPr>
              <a:t>WISCONSIN DEPARTMENT OF REVENUE</a:t>
            </a:r>
            <a:br>
              <a:rPr lang="en-US" dirty="0">
                <a:solidFill>
                  <a:schemeClr val="bg1"/>
                </a:solidFill>
              </a:rPr>
            </a:br>
            <a:r>
              <a:rPr lang="en-US" dirty="0">
                <a:solidFill>
                  <a:schemeClr val="bg1"/>
                </a:solidFill>
              </a:rPr>
              <a:t>Customer Service Bureau</a:t>
            </a:r>
            <a:br>
              <a:rPr lang="en-US" dirty="0">
                <a:solidFill>
                  <a:schemeClr val="bg1"/>
                </a:solidFill>
              </a:rPr>
            </a:br>
            <a:r>
              <a:rPr lang="en-US" dirty="0">
                <a:solidFill>
                  <a:schemeClr val="bg1"/>
                </a:solidFill>
              </a:rPr>
              <a:t>PO Box 8949, MS 5-77</a:t>
            </a:r>
            <a:br>
              <a:rPr lang="en-US" dirty="0">
                <a:solidFill>
                  <a:schemeClr val="bg1"/>
                </a:solidFill>
              </a:rPr>
            </a:br>
            <a:r>
              <a:rPr lang="en-US" dirty="0">
                <a:solidFill>
                  <a:schemeClr val="bg1"/>
                </a:solidFill>
              </a:rPr>
              <a:t>Madison, WI 53708-8949</a:t>
            </a:r>
            <a:br>
              <a:rPr lang="en-US" dirty="0">
                <a:solidFill>
                  <a:schemeClr val="bg1"/>
                </a:solidFill>
              </a:rPr>
            </a:br>
            <a:endParaRPr lang="en-US" dirty="0" smtClean="0">
              <a:solidFill>
                <a:schemeClr val="bg1"/>
              </a:solidFill>
            </a:endParaRPr>
          </a:p>
          <a:p>
            <a:pPr marL="400050" lvl="1" indent="0">
              <a:buNone/>
            </a:pPr>
            <a:r>
              <a:rPr lang="en-US" dirty="0" smtClean="0">
                <a:solidFill>
                  <a:schemeClr val="bg1"/>
                </a:solidFill>
              </a:rPr>
              <a:t>Phone</a:t>
            </a:r>
            <a:r>
              <a:rPr lang="en-US" dirty="0">
                <a:solidFill>
                  <a:schemeClr val="bg1"/>
                </a:solidFill>
              </a:rPr>
              <a:t>: (608) 266-2776</a:t>
            </a:r>
            <a:br>
              <a:rPr lang="en-US" dirty="0">
                <a:solidFill>
                  <a:schemeClr val="bg1"/>
                </a:solidFill>
              </a:rPr>
            </a:br>
            <a:r>
              <a:rPr lang="en-US" dirty="0">
                <a:solidFill>
                  <a:schemeClr val="bg1"/>
                </a:solidFill>
              </a:rPr>
              <a:t/>
            </a:r>
            <a:br>
              <a:rPr lang="en-US" dirty="0">
                <a:solidFill>
                  <a:schemeClr val="bg1"/>
                </a:solidFill>
              </a:rPr>
            </a:br>
            <a:r>
              <a:rPr lang="en-US" dirty="0" smtClean="0">
                <a:solidFill>
                  <a:schemeClr val="bg1"/>
                </a:solidFill>
              </a:rPr>
              <a:t>Email: </a:t>
            </a:r>
            <a:r>
              <a:rPr lang="en-US" dirty="0" smtClean="0">
                <a:hlinkClick r:id="rId3"/>
              </a:rPr>
              <a:t>DORSalesandUse@wisconsin.gov</a:t>
            </a:r>
            <a:endParaRPr lang="en-US" dirty="0"/>
          </a:p>
        </p:txBody>
      </p:sp>
      <p:sp>
        <p:nvSpPr>
          <p:cNvPr id="4" name="Slide Number Placeholder 3"/>
          <p:cNvSpPr>
            <a:spLocks noGrp="1"/>
          </p:cNvSpPr>
          <p:nvPr>
            <p:ph type="sldNum" sz="quarter" idx="12"/>
          </p:nvPr>
        </p:nvSpPr>
        <p:spPr/>
        <p:txBody>
          <a:bodyPr/>
          <a:lstStyle/>
          <a:p>
            <a:fld id="{9FE1B23B-B509-4F9F-B560-32590E1D025C}" type="slidenum">
              <a:rPr lang="en-US" smtClean="0"/>
              <a:t>23</a:t>
            </a:fld>
            <a:endParaRPr lang="en-US" dirty="0"/>
          </a:p>
        </p:txBody>
      </p:sp>
    </p:spTree>
    <p:extLst>
      <p:ext uri="{BB962C8B-B14F-4D97-AF65-F5344CB8AC3E}">
        <p14:creationId xmlns:p14="http://schemas.microsoft.com/office/powerpoint/2010/main" val="848319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915400" cy="1143000"/>
          </a:xfrm>
        </p:spPr>
        <p:txBody>
          <a:bodyPr>
            <a:noAutofit/>
          </a:bodyPr>
          <a:lstStyle/>
          <a:p>
            <a:pPr algn="l"/>
            <a:r>
              <a:rPr lang="en-US" sz="5400" dirty="0" smtClean="0">
                <a:solidFill>
                  <a:schemeClr val="bg1"/>
                </a:solidFill>
              </a:rPr>
              <a:t>Additional Training </a:t>
            </a:r>
            <a:r>
              <a:rPr lang="en-US" sz="5400" dirty="0">
                <a:solidFill>
                  <a:schemeClr val="bg1"/>
                </a:solidFill>
              </a:rPr>
              <a:t>f</a:t>
            </a:r>
            <a:r>
              <a:rPr lang="en-US" sz="5400" dirty="0" smtClean="0">
                <a:solidFill>
                  <a:schemeClr val="bg1"/>
                </a:solidFill>
              </a:rPr>
              <a:t>or Grocers</a:t>
            </a:r>
            <a:endParaRPr lang="en-US" sz="5400" dirty="0">
              <a:solidFill>
                <a:schemeClr val="bg1"/>
              </a:solidFill>
            </a:endParaRPr>
          </a:p>
        </p:txBody>
      </p:sp>
      <p:sp>
        <p:nvSpPr>
          <p:cNvPr id="3" name="Content Placeholder 2"/>
          <p:cNvSpPr>
            <a:spLocks noGrp="1"/>
          </p:cNvSpPr>
          <p:nvPr>
            <p:ph idx="1"/>
          </p:nvPr>
        </p:nvSpPr>
        <p:spPr>
          <a:xfrm>
            <a:off x="304800" y="2650790"/>
            <a:ext cx="8229600" cy="3917950"/>
          </a:xfrm>
        </p:spPr>
        <p:txBody>
          <a:bodyPr>
            <a:normAutofit/>
          </a:bodyPr>
          <a:lstStyle/>
          <a:p>
            <a:r>
              <a:rPr lang="en-US" sz="4400" dirty="0" smtClean="0">
                <a:solidFill>
                  <a:schemeClr val="bg1"/>
                </a:solidFill>
              </a:rPr>
              <a:t>Part 2 - Sales of Candy, Soft Drinks, and Dietary Supplements </a:t>
            </a:r>
          </a:p>
          <a:p>
            <a:r>
              <a:rPr lang="en-US" sz="4400" dirty="0" smtClean="0">
                <a:solidFill>
                  <a:schemeClr val="bg1"/>
                </a:solidFill>
              </a:rPr>
              <a:t>Part 3 - Sales of Prepared Foods </a:t>
            </a:r>
          </a:p>
          <a:p>
            <a:r>
              <a:rPr lang="en-US" sz="4400" dirty="0" smtClean="0">
                <a:solidFill>
                  <a:schemeClr val="bg1"/>
                </a:solidFill>
              </a:rPr>
              <a:t>Part 4 - Preparing for an Audit</a:t>
            </a:r>
          </a:p>
          <a:p>
            <a:endParaRPr lang="en-US" dirty="0" smtClean="0">
              <a:solidFill>
                <a:schemeClr val="bg1"/>
              </a:solidFill>
            </a:endParaRPr>
          </a:p>
          <a:p>
            <a:pPr marL="0" indent="0">
              <a:buNone/>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3</a:t>
            </a:fld>
            <a:endParaRPr lang="en-US" dirty="0"/>
          </a:p>
        </p:txBody>
      </p:sp>
    </p:spTree>
    <p:extLst>
      <p:ext uri="{BB962C8B-B14F-4D97-AF65-F5344CB8AC3E}">
        <p14:creationId xmlns:p14="http://schemas.microsoft.com/office/powerpoint/2010/main" val="614672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460" y="838200"/>
            <a:ext cx="8229600" cy="1143000"/>
          </a:xfrm>
        </p:spPr>
        <p:txBody>
          <a:bodyPr>
            <a:normAutofit/>
          </a:bodyPr>
          <a:lstStyle/>
          <a:p>
            <a:pPr algn="l"/>
            <a:r>
              <a:rPr lang="en-US" sz="6000" dirty="0" smtClean="0">
                <a:solidFill>
                  <a:schemeClr val="bg1"/>
                </a:solidFill>
              </a:rPr>
              <a:t>Resources</a:t>
            </a:r>
            <a:endParaRPr lang="en-US" sz="6000" dirty="0">
              <a:solidFill>
                <a:schemeClr val="bg1"/>
              </a:solidFill>
            </a:endParaRPr>
          </a:p>
        </p:txBody>
      </p:sp>
      <p:sp>
        <p:nvSpPr>
          <p:cNvPr id="3" name="Content Placeholder 2"/>
          <p:cNvSpPr>
            <a:spLocks noGrp="1"/>
          </p:cNvSpPr>
          <p:nvPr>
            <p:ph idx="1"/>
          </p:nvPr>
        </p:nvSpPr>
        <p:spPr>
          <a:xfrm>
            <a:off x="304800" y="2133599"/>
            <a:ext cx="8382000" cy="4587875"/>
          </a:xfrm>
        </p:spPr>
        <p:txBody>
          <a:bodyPr>
            <a:normAutofit/>
          </a:bodyPr>
          <a:lstStyle/>
          <a:p>
            <a:r>
              <a:rPr lang="en-US" sz="2800" dirty="0" smtClean="0">
                <a:solidFill>
                  <a:schemeClr val="bg1"/>
                </a:solidFill>
              </a:rPr>
              <a:t>Website – </a:t>
            </a:r>
            <a:r>
              <a:rPr lang="en-US" sz="2800" dirty="0" smtClean="0">
                <a:solidFill>
                  <a:schemeClr val="bg1"/>
                </a:solidFill>
                <a:hlinkClick r:id="rId3"/>
              </a:rPr>
              <a:t>www.revenue.wi.gov</a:t>
            </a:r>
            <a:endParaRPr lang="en-US" sz="2800" dirty="0" smtClean="0">
              <a:solidFill>
                <a:schemeClr val="bg1"/>
              </a:solidFill>
            </a:endParaRPr>
          </a:p>
          <a:p>
            <a:endParaRPr lang="en-US" sz="1000" dirty="0">
              <a:solidFill>
                <a:schemeClr val="bg1"/>
              </a:solidFill>
            </a:endParaRPr>
          </a:p>
          <a:p>
            <a:r>
              <a:rPr lang="en-US" sz="2800" dirty="0" smtClean="0">
                <a:solidFill>
                  <a:schemeClr val="bg1"/>
                </a:solidFill>
                <a:hlinkClick r:id="rId4"/>
              </a:rPr>
              <a:t>Publication 220</a:t>
            </a:r>
            <a:r>
              <a:rPr lang="en-US" sz="2800" dirty="0" smtClean="0">
                <a:solidFill>
                  <a:schemeClr val="bg1"/>
                </a:solidFill>
              </a:rPr>
              <a:t>, </a:t>
            </a:r>
            <a:r>
              <a:rPr lang="en-US" sz="2800" i="1" dirty="0" smtClean="0">
                <a:solidFill>
                  <a:schemeClr val="bg1"/>
                </a:solidFill>
              </a:rPr>
              <a:t>Grocers</a:t>
            </a:r>
          </a:p>
          <a:p>
            <a:endParaRPr lang="en-US" sz="700" i="1" dirty="0" smtClean="0">
              <a:solidFill>
                <a:schemeClr val="bg1"/>
              </a:solidFill>
            </a:endParaRPr>
          </a:p>
          <a:p>
            <a:pPr lvl="1"/>
            <a:r>
              <a:rPr lang="en-US" sz="2400" i="1" dirty="0" smtClean="0">
                <a:solidFill>
                  <a:schemeClr val="bg1"/>
                </a:solidFill>
              </a:rPr>
              <a:t>Appendix I – Prepared Food Flowchart</a:t>
            </a:r>
          </a:p>
          <a:p>
            <a:pPr lvl="1"/>
            <a:endParaRPr lang="en-US" sz="500" i="1" dirty="0" smtClean="0">
              <a:solidFill>
                <a:schemeClr val="bg1"/>
              </a:solidFill>
            </a:endParaRPr>
          </a:p>
          <a:p>
            <a:r>
              <a:rPr lang="en-US" sz="2800" dirty="0" smtClean="0">
                <a:solidFill>
                  <a:schemeClr val="bg1"/>
                </a:solidFill>
                <a:hlinkClick r:id="rId5"/>
              </a:rPr>
              <a:t>Publication 223</a:t>
            </a:r>
            <a:r>
              <a:rPr lang="en-US" sz="2800" dirty="0" smtClean="0">
                <a:solidFill>
                  <a:schemeClr val="bg1"/>
                </a:solidFill>
              </a:rPr>
              <a:t>, </a:t>
            </a:r>
            <a:r>
              <a:rPr lang="en-US" sz="2800" i="1" dirty="0" smtClean="0">
                <a:solidFill>
                  <a:schemeClr val="bg1"/>
                </a:solidFill>
              </a:rPr>
              <a:t>Bakeries</a:t>
            </a:r>
          </a:p>
          <a:p>
            <a:endParaRPr lang="en-US" sz="1200" dirty="0" smtClean="0">
              <a:solidFill>
                <a:schemeClr val="bg1"/>
              </a:solidFill>
            </a:endParaRPr>
          </a:p>
          <a:p>
            <a:r>
              <a:rPr lang="en-US" sz="2800" dirty="0" smtClean="0">
                <a:solidFill>
                  <a:schemeClr val="bg1"/>
                </a:solidFill>
                <a:hlinkClick r:id="rId6"/>
              </a:rPr>
              <a:t>Publication 236</a:t>
            </a:r>
            <a:r>
              <a:rPr lang="en-US" sz="2800" dirty="0" smtClean="0">
                <a:solidFill>
                  <a:schemeClr val="bg1"/>
                </a:solidFill>
              </a:rPr>
              <a:t>, </a:t>
            </a:r>
            <a:r>
              <a:rPr lang="en-US" sz="2800" i="1" dirty="0" smtClean="0">
                <a:solidFill>
                  <a:schemeClr val="bg1"/>
                </a:solidFill>
              </a:rPr>
              <a:t>Restaurants and Bars</a:t>
            </a:r>
          </a:p>
          <a:p>
            <a:endParaRPr lang="en-US" sz="1400" i="1" dirty="0" smtClean="0">
              <a:solidFill>
                <a:schemeClr val="bg1"/>
              </a:solidFill>
            </a:endParaRPr>
          </a:p>
          <a:p>
            <a:r>
              <a:rPr lang="en-US" sz="2800" dirty="0" smtClean="0">
                <a:solidFill>
                  <a:schemeClr val="bg1"/>
                </a:solidFill>
              </a:rPr>
              <a:t>Email Alerts: </a:t>
            </a:r>
            <a:r>
              <a:rPr lang="en-US" sz="2800" dirty="0" smtClean="0">
                <a:solidFill>
                  <a:schemeClr val="bg1"/>
                </a:solidFill>
                <a:hlinkClick r:id="rId7"/>
              </a:rPr>
              <a:t>http</a:t>
            </a:r>
            <a:r>
              <a:rPr lang="en-US" sz="2800" dirty="0">
                <a:solidFill>
                  <a:schemeClr val="bg1"/>
                </a:solidFill>
                <a:hlinkClick r:id="rId7"/>
              </a:rPr>
              <a:t>://</a:t>
            </a:r>
            <a:r>
              <a:rPr lang="en-US" sz="2800" dirty="0" smtClean="0">
                <a:solidFill>
                  <a:schemeClr val="bg1"/>
                </a:solidFill>
                <a:hlinkClick r:id="rId7"/>
              </a:rPr>
              <a:t>www.revenue.wi.gov/html/lists.html</a:t>
            </a:r>
            <a:endParaRPr lang="en-US" sz="2800" dirty="0" smtClean="0">
              <a:solidFill>
                <a:schemeClr val="bg1"/>
              </a:solidFill>
            </a:endParaRPr>
          </a:p>
          <a:p>
            <a:endParaRPr lang="en-US" sz="1400" dirty="0" smtClean="0">
              <a:solidFill>
                <a:schemeClr val="bg1"/>
              </a:solidFill>
            </a:endParaRPr>
          </a:p>
          <a:p>
            <a:endParaRPr lang="en-US" sz="2600" dirty="0" smtClean="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4</a:t>
            </a:fld>
            <a:endParaRPr lang="en-US" dirty="0"/>
          </a:p>
        </p:txBody>
      </p:sp>
    </p:spTree>
    <p:extLst>
      <p:ext uri="{BB962C8B-B14F-4D97-AF65-F5344CB8AC3E}">
        <p14:creationId xmlns:p14="http://schemas.microsoft.com/office/powerpoint/2010/main" val="3347056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460" y="838200"/>
            <a:ext cx="8229600" cy="1143000"/>
          </a:xfrm>
        </p:spPr>
        <p:txBody>
          <a:bodyPr>
            <a:normAutofit/>
          </a:bodyPr>
          <a:lstStyle/>
          <a:p>
            <a:pPr algn="l"/>
            <a:r>
              <a:rPr lang="en-US" sz="6000" dirty="0" smtClean="0">
                <a:solidFill>
                  <a:schemeClr val="bg1"/>
                </a:solidFill>
              </a:rPr>
              <a:t>Resources</a:t>
            </a:r>
            <a:endParaRPr lang="en-US" sz="6000" dirty="0">
              <a:solidFill>
                <a:schemeClr val="bg1"/>
              </a:solidFill>
            </a:endParaRPr>
          </a:p>
        </p:txBody>
      </p:sp>
      <p:sp>
        <p:nvSpPr>
          <p:cNvPr id="3" name="Content Placeholder 2"/>
          <p:cNvSpPr>
            <a:spLocks noGrp="1"/>
          </p:cNvSpPr>
          <p:nvPr>
            <p:ph idx="1"/>
          </p:nvPr>
        </p:nvSpPr>
        <p:spPr>
          <a:xfrm>
            <a:off x="457200" y="2133599"/>
            <a:ext cx="8229600" cy="4587875"/>
          </a:xfrm>
        </p:spPr>
        <p:txBody>
          <a:bodyPr>
            <a:normAutofit/>
          </a:bodyPr>
          <a:lstStyle/>
          <a:p>
            <a:r>
              <a:rPr lang="en-US" sz="2800" dirty="0" smtClean="0">
                <a:solidFill>
                  <a:schemeClr val="bg1"/>
                </a:solidFill>
                <a:hlinkClick r:id="rId3"/>
              </a:rPr>
              <a:t>Section Tax 11.51</a:t>
            </a:r>
            <a:r>
              <a:rPr lang="en-US" sz="2800" dirty="0" smtClean="0">
                <a:solidFill>
                  <a:schemeClr val="bg1"/>
                </a:solidFill>
              </a:rPr>
              <a:t>, "Grocers' </a:t>
            </a:r>
            <a:r>
              <a:rPr lang="en-US" sz="2800" dirty="0" err="1" smtClean="0">
                <a:solidFill>
                  <a:schemeClr val="bg1"/>
                </a:solidFill>
              </a:rPr>
              <a:t>Guidelist</a:t>
            </a:r>
            <a:r>
              <a:rPr lang="en-US" sz="2800" i="1" dirty="0" smtClean="0">
                <a:solidFill>
                  <a:schemeClr val="bg1"/>
                </a:solidFill>
              </a:rPr>
              <a:t>"</a:t>
            </a:r>
          </a:p>
          <a:p>
            <a:endParaRPr lang="en-US" sz="1600" i="1" dirty="0" smtClean="0">
              <a:solidFill>
                <a:schemeClr val="bg1"/>
              </a:solidFill>
            </a:endParaRPr>
          </a:p>
          <a:p>
            <a:r>
              <a:rPr lang="en-US" sz="2800" dirty="0" smtClean="0">
                <a:solidFill>
                  <a:schemeClr val="bg1"/>
                </a:solidFill>
                <a:hlinkClick r:id="rId4"/>
              </a:rPr>
              <a:t>Section Tax 11.08</a:t>
            </a:r>
            <a:r>
              <a:rPr lang="en-US" sz="2800" dirty="0" smtClean="0">
                <a:solidFill>
                  <a:schemeClr val="bg1"/>
                </a:solidFill>
              </a:rPr>
              <a:t>, "Durable Medical Equipment, Mobility-Enhancing Equipment, and Prosthetic Devices"</a:t>
            </a:r>
          </a:p>
          <a:p>
            <a:endParaRPr lang="en-US" sz="1200" dirty="0" smtClean="0">
              <a:solidFill>
                <a:schemeClr val="bg1"/>
              </a:solidFill>
            </a:endParaRPr>
          </a:p>
          <a:p>
            <a:r>
              <a:rPr lang="en-US" sz="2800" dirty="0" smtClean="0">
                <a:solidFill>
                  <a:schemeClr val="bg1"/>
                </a:solidFill>
                <a:hlinkClick r:id="rId5"/>
              </a:rPr>
              <a:t>Section Tax 11.09</a:t>
            </a:r>
            <a:r>
              <a:rPr lang="en-US" sz="2800" dirty="0" smtClean="0">
                <a:solidFill>
                  <a:schemeClr val="bg1"/>
                </a:solidFill>
              </a:rPr>
              <a:t>, "Drugs" </a:t>
            </a:r>
          </a:p>
          <a:p>
            <a:endParaRPr lang="en-US" sz="1600" dirty="0" smtClean="0">
              <a:solidFill>
                <a:schemeClr val="bg1"/>
              </a:solidFill>
            </a:endParaRPr>
          </a:p>
          <a:p>
            <a:r>
              <a:rPr lang="en-US" sz="2800" dirty="0" smtClean="0">
                <a:solidFill>
                  <a:schemeClr val="bg1"/>
                </a:solidFill>
                <a:hlinkClick r:id="rId6"/>
              </a:rPr>
              <a:t>Section Tax 11.87</a:t>
            </a:r>
            <a:r>
              <a:rPr lang="en-US" sz="2800" dirty="0" smtClean="0">
                <a:solidFill>
                  <a:schemeClr val="bg1"/>
                </a:solidFill>
              </a:rPr>
              <a:t>, "Prepared Food, Food and Food Ingredients, and Soft Drinks"</a:t>
            </a:r>
          </a:p>
          <a:p>
            <a:endParaRPr lang="en-US" sz="2600" dirty="0" smtClean="0">
              <a:solidFill>
                <a:schemeClr val="bg1"/>
              </a:solidFill>
            </a:endParaRPr>
          </a:p>
        </p:txBody>
      </p:sp>
      <p:sp>
        <p:nvSpPr>
          <p:cNvPr id="4" name="Slide Number Placeholder 3"/>
          <p:cNvSpPr>
            <a:spLocks noGrp="1"/>
          </p:cNvSpPr>
          <p:nvPr>
            <p:ph type="sldNum" sz="quarter" idx="12"/>
          </p:nvPr>
        </p:nvSpPr>
        <p:spPr/>
        <p:txBody>
          <a:bodyPr/>
          <a:lstStyle/>
          <a:p>
            <a:fld id="{9FE1B23B-B509-4F9F-B560-32590E1D025C}" type="slidenum">
              <a:rPr lang="en-US" smtClean="0"/>
              <a:t>5</a:t>
            </a:fld>
            <a:endParaRPr lang="en-US" dirty="0"/>
          </a:p>
        </p:txBody>
      </p:sp>
    </p:spTree>
    <p:extLst>
      <p:ext uri="{BB962C8B-B14F-4D97-AF65-F5344CB8AC3E}">
        <p14:creationId xmlns:p14="http://schemas.microsoft.com/office/powerpoint/2010/main" val="1430835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914400"/>
            <a:ext cx="8229600" cy="4648200"/>
          </a:xfrm>
        </p:spPr>
        <p:txBody>
          <a:bodyPr>
            <a:normAutofit/>
          </a:bodyPr>
          <a:lstStyle/>
          <a:p>
            <a:pPr lvl="0">
              <a:spcBef>
                <a:spcPts val="0"/>
              </a:spcBef>
            </a:pPr>
            <a:r>
              <a:rPr lang="en-US" sz="7200" dirty="0" smtClean="0">
                <a:solidFill>
                  <a:prstClr val="white"/>
                </a:solidFill>
                <a:ea typeface="+mn-ea"/>
                <a:cs typeface="+mn-cs"/>
              </a:rPr>
              <a:t>Sales by Grocers</a:t>
            </a:r>
            <a:endParaRPr lang="en-US" sz="4800" dirty="0"/>
          </a:p>
        </p:txBody>
      </p:sp>
      <p:sp>
        <p:nvSpPr>
          <p:cNvPr id="5" name="Slide Number Placeholder 4"/>
          <p:cNvSpPr>
            <a:spLocks noGrp="1"/>
          </p:cNvSpPr>
          <p:nvPr>
            <p:ph type="sldNum" sz="quarter" idx="12"/>
          </p:nvPr>
        </p:nvSpPr>
        <p:spPr/>
        <p:txBody>
          <a:bodyPr/>
          <a:lstStyle/>
          <a:p>
            <a:fld id="{9FE1B23B-B509-4F9F-B560-32590E1D025C}" type="slidenum">
              <a:rPr lang="en-US" smtClean="0"/>
              <a:t>6</a:t>
            </a:fld>
            <a:endParaRPr lang="en-US" dirty="0"/>
          </a:p>
        </p:txBody>
      </p:sp>
    </p:spTree>
    <p:extLst>
      <p:ext uri="{BB962C8B-B14F-4D97-AF65-F5344CB8AC3E}">
        <p14:creationId xmlns:p14="http://schemas.microsoft.com/office/powerpoint/2010/main" val="1300156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898525"/>
            <a:ext cx="8229600" cy="1219200"/>
          </a:xfrm>
        </p:spPr>
        <p:txBody>
          <a:bodyPr>
            <a:normAutofit/>
          </a:bodyPr>
          <a:lstStyle/>
          <a:p>
            <a:pPr algn="l"/>
            <a:r>
              <a:rPr lang="en-US" sz="4800" dirty="0" smtClean="0">
                <a:solidFill>
                  <a:schemeClr val="bg1"/>
                </a:solidFill>
              </a:rPr>
              <a:t>Wisconsin Sales and Use Tax</a:t>
            </a:r>
            <a:endParaRPr lang="en-US" sz="4800" dirty="0">
              <a:solidFill>
                <a:schemeClr val="bg1"/>
              </a:solidFill>
            </a:endParaRPr>
          </a:p>
        </p:txBody>
      </p:sp>
      <p:sp>
        <p:nvSpPr>
          <p:cNvPr id="5" name="Content Placeholder 4"/>
          <p:cNvSpPr>
            <a:spLocks noGrp="1"/>
          </p:cNvSpPr>
          <p:nvPr>
            <p:ph idx="1"/>
          </p:nvPr>
        </p:nvSpPr>
        <p:spPr>
          <a:xfrm>
            <a:off x="152400" y="2445131"/>
            <a:ext cx="8382000" cy="4267200"/>
          </a:xfrm>
        </p:spPr>
        <p:txBody>
          <a:bodyPr>
            <a:noAutofit/>
          </a:bodyPr>
          <a:lstStyle/>
          <a:p>
            <a:pPr marL="577850" lvl="0">
              <a:spcBef>
                <a:spcPts val="600"/>
              </a:spcBef>
            </a:pPr>
            <a:r>
              <a:rPr lang="en-US" dirty="0" smtClean="0">
                <a:solidFill>
                  <a:schemeClr val="bg1"/>
                </a:solidFill>
              </a:rPr>
              <a:t>Sales, licenses, leases, and rentals of tangible personal property, certain coins and stamps, certain property affixed to real property, certain digital goods, and certain services are subject to Wisconsin sales tax, unless an exemption applies.</a:t>
            </a:r>
          </a:p>
        </p:txBody>
      </p:sp>
      <p:sp>
        <p:nvSpPr>
          <p:cNvPr id="6" name="Slide Number Placeholder 5"/>
          <p:cNvSpPr>
            <a:spLocks noGrp="1"/>
          </p:cNvSpPr>
          <p:nvPr>
            <p:ph type="sldNum" sz="quarter" idx="12"/>
          </p:nvPr>
        </p:nvSpPr>
        <p:spPr/>
        <p:txBody>
          <a:bodyPr/>
          <a:lstStyle/>
          <a:p>
            <a:fld id="{9FE1B23B-B509-4F9F-B560-32590E1D025C}" type="slidenum">
              <a:rPr lang="en-US" smtClean="0"/>
              <a:t>7</a:t>
            </a:fld>
            <a:endParaRPr lang="en-US" dirty="0"/>
          </a:p>
        </p:txBody>
      </p:sp>
    </p:spTree>
    <p:extLst>
      <p:ext uri="{BB962C8B-B14F-4D97-AF65-F5344CB8AC3E}">
        <p14:creationId xmlns:p14="http://schemas.microsoft.com/office/powerpoint/2010/main" val="1804010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2716" y="990600"/>
            <a:ext cx="8229600" cy="1219200"/>
          </a:xfrm>
        </p:spPr>
        <p:txBody>
          <a:bodyPr>
            <a:normAutofit/>
          </a:bodyPr>
          <a:lstStyle/>
          <a:p>
            <a:pPr algn="l"/>
            <a:r>
              <a:rPr lang="en-US" sz="4800" dirty="0" smtClean="0">
                <a:solidFill>
                  <a:schemeClr val="bg1"/>
                </a:solidFill>
              </a:rPr>
              <a:t>Wisconsin Sales and Use Tax</a:t>
            </a:r>
            <a:endParaRPr lang="en-US" sz="4800" dirty="0">
              <a:solidFill>
                <a:schemeClr val="bg1"/>
              </a:solidFill>
            </a:endParaRPr>
          </a:p>
        </p:txBody>
      </p:sp>
      <p:sp>
        <p:nvSpPr>
          <p:cNvPr id="5" name="Content Placeholder 4"/>
          <p:cNvSpPr>
            <a:spLocks noGrp="1"/>
          </p:cNvSpPr>
          <p:nvPr>
            <p:ph idx="1"/>
          </p:nvPr>
        </p:nvSpPr>
        <p:spPr>
          <a:xfrm>
            <a:off x="272716" y="2133600"/>
            <a:ext cx="8382000" cy="4435475"/>
          </a:xfrm>
        </p:spPr>
        <p:txBody>
          <a:bodyPr>
            <a:noAutofit/>
          </a:bodyPr>
          <a:lstStyle/>
          <a:p>
            <a:pPr marL="577850" lvl="0">
              <a:spcBef>
                <a:spcPts val="600"/>
              </a:spcBef>
            </a:pPr>
            <a:endParaRPr lang="en-US" dirty="0" smtClean="0">
              <a:solidFill>
                <a:schemeClr val="bg1"/>
              </a:solidFill>
            </a:endParaRPr>
          </a:p>
          <a:p>
            <a:pPr marL="577850" lvl="0">
              <a:spcBef>
                <a:spcPts val="600"/>
              </a:spcBef>
            </a:pPr>
            <a:r>
              <a:rPr lang="en-US" sz="3600" dirty="0" smtClean="0">
                <a:solidFill>
                  <a:schemeClr val="bg1"/>
                </a:solidFill>
              </a:rPr>
              <a:t>Most </a:t>
            </a:r>
            <a:r>
              <a:rPr lang="en-US" sz="3600" dirty="0">
                <a:solidFill>
                  <a:schemeClr val="bg1"/>
                </a:solidFill>
              </a:rPr>
              <a:t>items in a grocery </a:t>
            </a:r>
            <a:r>
              <a:rPr lang="en-US" sz="3600" dirty="0" smtClean="0">
                <a:solidFill>
                  <a:schemeClr val="bg1"/>
                </a:solidFill>
              </a:rPr>
              <a:t>store or </a:t>
            </a:r>
            <a:r>
              <a:rPr lang="en-US" sz="3600" dirty="0">
                <a:solidFill>
                  <a:schemeClr val="bg1"/>
                </a:solidFill>
              </a:rPr>
              <a:t>convenience store are tangible personal </a:t>
            </a:r>
            <a:r>
              <a:rPr lang="en-US" sz="3600" dirty="0" smtClean="0">
                <a:solidFill>
                  <a:schemeClr val="bg1"/>
                </a:solidFill>
              </a:rPr>
              <a:t>property</a:t>
            </a:r>
          </a:p>
          <a:p>
            <a:pPr marL="577850" lvl="0">
              <a:spcBef>
                <a:spcPts val="600"/>
              </a:spcBef>
            </a:pPr>
            <a:endParaRPr lang="en-US" sz="1400" dirty="0">
              <a:solidFill>
                <a:schemeClr val="bg1"/>
              </a:solidFill>
            </a:endParaRPr>
          </a:p>
          <a:p>
            <a:pPr marL="577850" lvl="0">
              <a:spcBef>
                <a:spcPts val="600"/>
              </a:spcBef>
            </a:pPr>
            <a:r>
              <a:rPr lang="en-US" sz="3600" dirty="0" smtClean="0">
                <a:solidFill>
                  <a:schemeClr val="bg1"/>
                </a:solidFill>
              </a:rPr>
              <a:t>However</a:t>
            </a:r>
            <a:r>
              <a:rPr lang="en-US" sz="3600" dirty="0">
                <a:solidFill>
                  <a:schemeClr val="bg1"/>
                </a:solidFill>
              </a:rPr>
              <a:t>, </a:t>
            </a:r>
            <a:r>
              <a:rPr lang="en-US" sz="3600" dirty="0" smtClean="0">
                <a:solidFill>
                  <a:schemeClr val="bg1"/>
                </a:solidFill>
              </a:rPr>
              <a:t>an exemption applies to many of the </a:t>
            </a:r>
            <a:r>
              <a:rPr lang="en-US" sz="3600" dirty="0">
                <a:solidFill>
                  <a:schemeClr val="bg1"/>
                </a:solidFill>
              </a:rPr>
              <a:t>food </a:t>
            </a:r>
            <a:r>
              <a:rPr lang="en-US" sz="3600" dirty="0" smtClean="0">
                <a:solidFill>
                  <a:schemeClr val="bg1"/>
                </a:solidFill>
              </a:rPr>
              <a:t>items</a:t>
            </a:r>
            <a:endParaRPr lang="en-US" sz="4400" dirty="0">
              <a:solidFill>
                <a:schemeClr val="bg1"/>
              </a:solidFill>
            </a:endParaRPr>
          </a:p>
        </p:txBody>
      </p:sp>
      <p:sp>
        <p:nvSpPr>
          <p:cNvPr id="6" name="Slide Number Placeholder 5"/>
          <p:cNvSpPr>
            <a:spLocks noGrp="1"/>
          </p:cNvSpPr>
          <p:nvPr>
            <p:ph type="sldNum" sz="quarter" idx="12"/>
          </p:nvPr>
        </p:nvSpPr>
        <p:spPr/>
        <p:txBody>
          <a:bodyPr/>
          <a:lstStyle/>
          <a:p>
            <a:fld id="{9FE1B23B-B509-4F9F-B560-32590E1D025C}" type="slidenum">
              <a:rPr lang="en-US" smtClean="0"/>
              <a:t>8</a:t>
            </a:fld>
            <a:endParaRPr lang="en-US" dirty="0"/>
          </a:p>
        </p:txBody>
      </p:sp>
    </p:spTree>
    <p:extLst>
      <p:ext uri="{BB962C8B-B14F-4D97-AF65-F5344CB8AC3E}">
        <p14:creationId xmlns:p14="http://schemas.microsoft.com/office/powerpoint/2010/main" val="3193893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914400"/>
            <a:ext cx="8229600" cy="1219200"/>
          </a:xfrm>
        </p:spPr>
        <p:txBody>
          <a:bodyPr>
            <a:normAutofit/>
          </a:bodyPr>
          <a:lstStyle/>
          <a:p>
            <a:pPr algn="l"/>
            <a:r>
              <a:rPr lang="en-US" sz="5400" dirty="0" smtClean="0">
                <a:solidFill>
                  <a:schemeClr val="bg1"/>
                </a:solidFill>
              </a:rPr>
              <a:t>Non-food Items</a:t>
            </a:r>
            <a:endParaRPr lang="en-US" sz="5400" dirty="0">
              <a:solidFill>
                <a:schemeClr val="bg1"/>
              </a:solidFill>
            </a:endParaRPr>
          </a:p>
        </p:txBody>
      </p:sp>
      <p:sp>
        <p:nvSpPr>
          <p:cNvPr id="5" name="Content Placeholder 4"/>
          <p:cNvSpPr>
            <a:spLocks noGrp="1"/>
          </p:cNvSpPr>
          <p:nvPr>
            <p:ph idx="1"/>
          </p:nvPr>
        </p:nvSpPr>
        <p:spPr>
          <a:xfrm>
            <a:off x="152400" y="2281011"/>
            <a:ext cx="8229600" cy="4451350"/>
          </a:xfrm>
        </p:spPr>
        <p:txBody>
          <a:bodyPr>
            <a:noAutofit/>
          </a:bodyPr>
          <a:lstStyle/>
          <a:p>
            <a:pPr marL="234950" indent="0">
              <a:buNone/>
            </a:pPr>
            <a:r>
              <a:rPr lang="en-US" sz="2800" dirty="0" smtClean="0">
                <a:solidFill>
                  <a:schemeClr val="bg1"/>
                </a:solidFill>
              </a:rPr>
              <a:t>Examples of non-food </a:t>
            </a:r>
            <a:r>
              <a:rPr lang="en-US" sz="2800" dirty="0">
                <a:solidFill>
                  <a:schemeClr val="bg1"/>
                </a:solidFill>
              </a:rPr>
              <a:t>items subject to sales tax</a:t>
            </a:r>
          </a:p>
          <a:p>
            <a:pPr marL="692150" indent="-457200"/>
            <a:r>
              <a:rPr lang="en-US" sz="2800" dirty="0" smtClean="0">
                <a:solidFill>
                  <a:schemeClr val="bg1"/>
                </a:solidFill>
              </a:rPr>
              <a:t>School supplies</a:t>
            </a:r>
          </a:p>
          <a:p>
            <a:pPr marL="692150" indent="-457200"/>
            <a:r>
              <a:rPr lang="en-US" sz="2800" dirty="0" smtClean="0">
                <a:solidFill>
                  <a:schemeClr val="bg1"/>
                </a:solidFill>
              </a:rPr>
              <a:t>Toys</a:t>
            </a:r>
          </a:p>
          <a:p>
            <a:pPr marL="692150" indent="-457200"/>
            <a:r>
              <a:rPr lang="en-US" sz="2800" dirty="0" smtClean="0">
                <a:solidFill>
                  <a:schemeClr val="bg1"/>
                </a:solidFill>
              </a:rPr>
              <a:t>Paper and plastic products</a:t>
            </a:r>
          </a:p>
          <a:p>
            <a:pPr marL="692150" indent="-457200"/>
            <a:r>
              <a:rPr lang="en-US" sz="2800" dirty="0" smtClean="0">
                <a:solidFill>
                  <a:schemeClr val="bg1"/>
                </a:solidFill>
              </a:rPr>
              <a:t>Household and cleaning supplies</a:t>
            </a:r>
          </a:p>
          <a:p>
            <a:pPr marL="692150" indent="-457200"/>
            <a:r>
              <a:rPr lang="en-US" sz="2800" dirty="0" smtClean="0">
                <a:solidFill>
                  <a:schemeClr val="bg1"/>
                </a:solidFill>
              </a:rPr>
              <a:t>Over-the-counter medication</a:t>
            </a:r>
          </a:p>
          <a:p>
            <a:pPr marL="692150" indent="-457200"/>
            <a:r>
              <a:rPr lang="en-US" sz="2800" dirty="0" smtClean="0">
                <a:solidFill>
                  <a:schemeClr val="bg1"/>
                </a:solidFill>
              </a:rPr>
              <a:t>Automotive products</a:t>
            </a:r>
          </a:p>
          <a:p>
            <a:pPr marL="692150" indent="-457200"/>
            <a:endParaRPr lang="en-US" sz="2800" dirty="0" smtClean="0">
              <a:solidFill>
                <a:schemeClr val="bg1"/>
              </a:solidFill>
            </a:endParaRPr>
          </a:p>
          <a:p>
            <a:pPr marL="692150" indent="-457200"/>
            <a:endParaRPr lang="en-US" sz="2800" dirty="0" smtClean="0">
              <a:solidFill>
                <a:schemeClr val="bg1"/>
              </a:solidFill>
            </a:endParaRPr>
          </a:p>
          <a:p>
            <a:pPr marL="1092200" lvl="1" indent="-457200"/>
            <a:endParaRPr lang="en-US" sz="2000" dirty="0" smtClean="0">
              <a:solidFill>
                <a:schemeClr val="bg1"/>
              </a:solidFill>
            </a:endParaRPr>
          </a:p>
          <a:p>
            <a:pPr marL="692150" indent="-457200"/>
            <a:endParaRPr lang="en-US" sz="2800" dirty="0" smtClean="0">
              <a:solidFill>
                <a:schemeClr val="bg1"/>
              </a:solidFill>
            </a:endParaRPr>
          </a:p>
        </p:txBody>
      </p:sp>
      <p:sp>
        <p:nvSpPr>
          <p:cNvPr id="6" name="Slide Number Placeholder 5"/>
          <p:cNvSpPr>
            <a:spLocks noGrp="1"/>
          </p:cNvSpPr>
          <p:nvPr>
            <p:ph type="sldNum" sz="quarter" idx="12"/>
          </p:nvPr>
        </p:nvSpPr>
        <p:spPr/>
        <p:txBody>
          <a:bodyPr/>
          <a:lstStyle/>
          <a:p>
            <a:fld id="{9FE1B23B-B509-4F9F-B560-32590E1D025C}" type="slidenum">
              <a:rPr lang="en-US" smtClean="0"/>
              <a:t>9</a:t>
            </a:fld>
            <a:endParaRPr lang="en-US" dirty="0"/>
          </a:p>
        </p:txBody>
      </p:sp>
    </p:spTree>
    <p:extLst>
      <p:ext uri="{BB962C8B-B14F-4D97-AF65-F5344CB8AC3E}">
        <p14:creationId xmlns:p14="http://schemas.microsoft.com/office/powerpoint/2010/main" val="23129029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C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x002e_Owner xmlns="9e30f06f-ad7a-453a-8e08-8a8878e30bd1">
      <Value>21</Value>
    </_x002e_Owner>
    <_x002e_DocumentType xmlns="9e30f06f-ad7a-453a-8e08-8a8878e30bd1">
      <Value>122</Value>
      <Value>171</Value>
    </_x002e_DocumentType>
    <_x002e_DocumentYear xmlns="9e30f06f-ad7a-453a-8e08-8a8878e30bd1">2017</_x002e_DocumentYear>
    <RoutingRuleDescription xmlns="http://schemas.microsoft.com/sharepoint/v3" xsi:nil="true"/>
    <Hidden xmlns="d10ce2d0-c0fa-4d74-8fb3-46104ea3aea1">false</Hidden>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4A8F8BEEF9F5A943984314B33BAED9E2" ma:contentTypeVersion="11" ma:contentTypeDescription="Create a new document." ma:contentTypeScope="" ma:versionID="ebdf4c6615476a4fd1fc5830251f59be">
  <xsd:schema xmlns:xsd="http://www.w3.org/2001/XMLSchema" xmlns:xs="http://www.w3.org/2001/XMLSchema" xmlns:p="http://schemas.microsoft.com/office/2006/metadata/properties" xmlns:ns1="http://schemas.microsoft.com/sharepoint/v3" xmlns:ns2="9e30f06f-ad7a-453a-8e08-8a8878e30bd1" xmlns:ns3="bb65cc95-6d4e-4879-a879-9838761499af" xmlns:ns4="d10ce2d0-c0fa-4d74-8fb3-46104ea3aea1" targetNamespace="http://schemas.microsoft.com/office/2006/metadata/properties" ma:root="true" ma:fieldsID="ebcf878203b282bdca03de4cf35547db" ns1:_="" ns2:_="" ns3:_="" ns4:_="">
    <xsd:import namespace="http://schemas.microsoft.com/sharepoint/v3"/>
    <xsd:import namespace="9e30f06f-ad7a-453a-8e08-8a8878e30bd1"/>
    <xsd:import namespace="bb65cc95-6d4e-4879-a879-9838761499af"/>
    <xsd:import namespace="d10ce2d0-c0fa-4d74-8fb3-46104ea3aea1"/>
    <xsd:element name="properties">
      <xsd:complexType>
        <xsd:sequence>
          <xsd:element name="documentManagement">
            <xsd:complexType>
              <xsd:all>
                <xsd:element ref="ns1:RoutingRuleDescription" minOccurs="0"/>
                <xsd:element ref="ns2:_x002e_DocumentType" minOccurs="0"/>
                <xsd:element ref="ns2:_x002e_Owner" minOccurs="0"/>
                <xsd:element ref="ns3:_dlc_DocId" minOccurs="0"/>
                <xsd:element ref="ns3:_dlc_DocIdUrl" minOccurs="0"/>
                <xsd:element ref="ns3:_dlc_DocIdPersistId" minOccurs="0"/>
                <xsd:element ref="ns2:_x002e_Owner_x003a_Title" minOccurs="0"/>
                <xsd:element ref="ns2:_x002e_DocumentYear" minOccurs="0"/>
                <xsd:element ref="ns4:Hidden"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2" nillable="true" ma:displayName="Description" ma:description=""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30f06f-ad7a-453a-8e08-8a8878e30bd1" elementFormDefault="qualified">
    <xsd:import namespace="http://schemas.microsoft.com/office/2006/documentManagement/types"/>
    <xsd:import namespace="http://schemas.microsoft.com/office/infopath/2007/PartnerControls"/>
    <xsd:element name="_x002e_DocumentType" ma:index="3" nillable="true" ma:displayName=".DocumentType" ma:list="{16749d5e-cea4-48ae-a28f-956a510190bc}" ma:internalName="_x002E_DocumentType" ma:showField="Title" ma:web="9e30f06f-ad7a-453a-8e08-8a8878e30bd1" ma:requiredMultiChoice="true">
      <xsd:complexType>
        <xsd:complexContent>
          <xsd:extension base="dms:MultiChoiceLookup">
            <xsd:sequence>
              <xsd:element name="Value" type="dms:Lookup" maxOccurs="unbounded" minOccurs="0" nillable="true"/>
            </xsd:sequence>
          </xsd:extension>
        </xsd:complexContent>
      </xsd:complexType>
    </xsd:element>
    <xsd:element name="_x002e_Owner" ma:index="4" nillable="true" ma:displayName=".Owner" ma:list="{29e46617-3f90-47c2-81cb-c15a8896bebd}" ma:internalName="_x002E_Owner" ma:showField="Title" ma:web="9e30f06f-ad7a-453a-8e08-8a8878e30bd1" ma:requiredMultiChoice="true">
      <xsd:complexType>
        <xsd:complexContent>
          <xsd:extension base="dms:MultiChoiceLookup">
            <xsd:sequence>
              <xsd:element name="Value" type="dms:Lookup" maxOccurs="unbounded" minOccurs="0" nillable="true"/>
            </xsd:sequence>
          </xsd:extension>
        </xsd:complexContent>
      </xsd:complexType>
    </xsd:element>
    <xsd:element name="_x002e_Owner_x003a_Title" ma:index="13" nillable="true" ma:displayName=".Owner:Title" ma:list="{29e46617-3f90-47c2-81cb-c15a8896bebd}" ma:internalName="_x002E_Owner_x003A_Title" ma:readOnly="true" ma:showField="Title" ma:web="9e30f06f-ad7a-453a-8e08-8a8878e30bd1">
      <xsd:complexType>
        <xsd:complexContent>
          <xsd:extension base="dms:MultiChoiceLookup">
            <xsd:sequence>
              <xsd:element name="Value" type="dms:Lookup" maxOccurs="unbounded" minOccurs="0" nillable="true"/>
            </xsd:sequence>
          </xsd:extension>
        </xsd:complexContent>
      </xsd:complexType>
    </xsd:element>
    <xsd:element name="_x002e_DocumentYear" ma:index="15" nillable="true" ma:displayName=".DocumentYear" ma:description="Year(s) the document applies to." ma:format="Dropdown" ma:indexed="true" ma:internalName="_x002E_DocumentYear">
      <xsd:simpleType>
        <xsd:restriction base="dms:Choice">
          <xsd:enumeration value="multi-year"/>
          <xsd:enumeration value="2024"/>
          <xsd:enumeration value="2023"/>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enumeration value="2002"/>
          <xsd:enumeration value="2001"/>
          <xsd:enumeration value="2000"/>
          <xsd:enumeration value="1999"/>
          <xsd:enumeration value="1998"/>
          <xsd:enumeration value="1997"/>
          <xsd:enumeration value="1996"/>
          <xsd:enumeration value="1995"/>
          <xsd:enumeration value="1994"/>
          <xsd:enumeration value="1993"/>
          <xsd:enumeration value="1992"/>
          <xsd:enumeration value="1991"/>
          <xsd:enumeration value="1990"/>
          <xsd:enumeration value="1989"/>
          <xsd:enumeration value="1988"/>
          <xsd:enumeration value="1987"/>
          <xsd:enumeration value="1986"/>
          <xsd:enumeration value="1985"/>
          <xsd:enumeration value="1984"/>
          <xsd:enumeration value="1983"/>
          <xsd:enumeration value="1982"/>
          <xsd:enumeration value="1981"/>
          <xsd:enumeration value="1980"/>
          <xsd:enumeration value="1979"/>
          <xsd:enumeration value="1978"/>
          <xsd:enumeration value="1977"/>
          <xsd:enumeration value="1976"/>
          <xsd:enumeration value="1975"/>
          <xsd:enumeration value="1974"/>
          <xsd:enumeration value="1973"/>
          <xsd:enumeration value="1972"/>
          <xsd:enumeration value="1971"/>
          <xsd:enumeration value="1970"/>
          <xsd:enumeration value="1969"/>
          <xsd:enumeration value="1968"/>
          <xsd:enumeration value="1967"/>
          <xsd:enumeration value="1966"/>
          <xsd:enumeration value="1965"/>
        </xsd:restriction>
      </xsd:simpleType>
    </xsd:element>
    <xsd:element name="SharedWithUsers" ma:index="1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b65cc95-6d4e-4879-a879-9838761499a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10ce2d0-c0fa-4d74-8fb3-46104ea3aea1" elementFormDefault="qualified">
    <xsd:import namespace="http://schemas.microsoft.com/office/2006/documentManagement/types"/>
    <xsd:import namespace="http://schemas.microsoft.com/office/infopath/2007/PartnerControls"/>
    <xsd:element name="Hidden" ma:index="16" nillable="true" ma:displayName="Hidden" ma:default="0" ma:description="Hide item from dynamic list views" ma:internalName="Hidden">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5EA7B6-7473-49B6-80B5-9ECF90BB7190}"/>
</file>

<file path=customXml/itemProps2.xml><?xml version="1.0" encoding="utf-8"?>
<ds:datastoreItem xmlns:ds="http://schemas.openxmlformats.org/officeDocument/2006/customXml" ds:itemID="{E566C2DA-1CC2-45D7-9165-250281E00473}"/>
</file>

<file path=customXml/itemProps3.xml><?xml version="1.0" encoding="utf-8"?>
<ds:datastoreItem xmlns:ds="http://schemas.openxmlformats.org/officeDocument/2006/customXml" ds:itemID="{B898A184-C4FA-45EE-B5F9-7B979E8F9858}"/>
</file>

<file path=customXml/itemProps4.xml><?xml version="1.0" encoding="utf-8"?>
<ds:datastoreItem xmlns:ds="http://schemas.openxmlformats.org/officeDocument/2006/customXml" ds:itemID="{781D973B-1AF1-41A9-8D9E-71C816FAAF16}"/>
</file>

<file path=docProps/app.xml><?xml version="1.0" encoding="utf-8"?>
<Properties xmlns="http://schemas.openxmlformats.org/officeDocument/2006/extended-properties" xmlns:vt="http://schemas.openxmlformats.org/officeDocument/2006/docPropsVTypes">
  <TotalTime>4972</TotalTime>
  <Words>837</Words>
  <Application>Microsoft Office PowerPoint</Application>
  <PresentationFormat>On-screen Show (4:3)</PresentationFormat>
  <Paragraphs>173</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 Sales and Use Tax Training for Grocers Part 1  Wisconsin Department of Revenue April 2017  </vt:lpstr>
      <vt:lpstr>Topics of Discussion</vt:lpstr>
      <vt:lpstr>Additional Training for Grocers</vt:lpstr>
      <vt:lpstr>Resources</vt:lpstr>
      <vt:lpstr>Resources</vt:lpstr>
      <vt:lpstr>Sales by Grocers</vt:lpstr>
      <vt:lpstr>Wisconsin Sales and Use Tax</vt:lpstr>
      <vt:lpstr>Wisconsin Sales and Use Tax</vt:lpstr>
      <vt:lpstr>Non-food Items</vt:lpstr>
      <vt:lpstr>Non-food Items</vt:lpstr>
      <vt:lpstr>Exemption for Food and Food Ingredients </vt:lpstr>
      <vt:lpstr>Food and Food Ingredient</vt:lpstr>
      <vt:lpstr> Food and Food Ingredient </vt:lpstr>
      <vt:lpstr>Examples of Exempt Food and  Food Ingredients</vt:lpstr>
      <vt:lpstr>Examples of Items that are Not Food and Food Ingredients</vt:lpstr>
      <vt:lpstr>Miscellaneous Exemptions</vt:lpstr>
      <vt:lpstr>Exemption For Durable Medical Equipment</vt:lpstr>
      <vt:lpstr>"Use in a Person's Home"</vt:lpstr>
      <vt:lpstr>"Use in a Person's Home</vt:lpstr>
      <vt:lpstr>Exemption For Mobility-Enhancing Equipment  </vt:lpstr>
      <vt:lpstr>Exemption For Prosthetic Devices </vt:lpstr>
      <vt:lpstr>Additional Training for Grocers</vt:lpstr>
      <vt:lpstr>PowerPoint Presentation</vt:lpstr>
    </vt:vector>
  </TitlesOfParts>
  <Company>Wisconsin Department of Revenue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and Use Tax Training for Grocers Part 1</dc:title>
  <dc:creator>Scott Green</dc:creator>
  <cp:lastModifiedBy>Green, Scott M; FTE; 01/03/2011</cp:lastModifiedBy>
  <cp:revision>325</cp:revision>
  <cp:lastPrinted>2017-03-16T13:53:21Z</cp:lastPrinted>
  <dcterms:created xsi:type="dcterms:W3CDTF">2012-05-08T14:25:00Z</dcterms:created>
  <dcterms:modified xsi:type="dcterms:W3CDTF">2017-04-17T15:11:40Z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arkAsFinal">
    <vt:bool>true</vt:bool>
  </property>
  <property fmtid="{D5CDD505-2E9C-101B-9397-08002B2CF9AE}" pid="4" name="ContentTypeId">
    <vt:lpwstr>0x0101004A8F8BEEF9F5A943984314B33BAED9E2</vt:lpwstr>
  </property>
  <property fmtid="{D5CDD505-2E9C-101B-9397-08002B2CF9AE}" pid="7" name="Archivable">
    <vt:bool>false</vt:bool>
  </property>
</Properties>
</file>